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8" r:id="rId3"/>
    <p:sldId id="259" r:id="rId4"/>
    <p:sldId id="261" r:id="rId5"/>
    <p:sldId id="270" r:id="rId6"/>
    <p:sldId id="262" r:id="rId7"/>
    <p:sldId id="263" r:id="rId8"/>
    <p:sldId id="264" r:id="rId9"/>
    <p:sldId id="265" r:id="rId10"/>
    <p:sldId id="266" r:id="rId11"/>
    <p:sldId id="267" r:id="rId12"/>
    <p:sldId id="268" r:id="rId13"/>
    <p:sldId id="272" r:id="rId14"/>
    <p:sldId id="274" r:id="rId15"/>
    <p:sldId id="275" r:id="rId16"/>
    <p:sldId id="276"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72BE"/>
    <a:srgbClr val="2379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1440"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A05E7C-BD1B-4B58-9EA0-8B510CD25E1E}"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33ED7EF7-4CB4-44CF-AC0B-E23206654740}">
      <dgm:prSet phldrT="[Text]">
        <dgm:style>
          <a:lnRef idx="2">
            <a:schemeClr val="accent2"/>
          </a:lnRef>
          <a:fillRef idx="1">
            <a:schemeClr val="lt1"/>
          </a:fillRef>
          <a:effectRef idx="0">
            <a:schemeClr val="accent2"/>
          </a:effectRef>
          <a:fontRef idx="minor">
            <a:schemeClr val="dk1"/>
          </a:fontRef>
        </dgm:style>
      </dgm:prSet>
      <dgm:spPr>
        <a:noFill/>
        <a:ln>
          <a:solidFill>
            <a:schemeClr val="tx1"/>
          </a:solidFill>
        </a:ln>
      </dgm:spPr>
      <dgm:t>
        <a:bodyPr/>
        <a:lstStyle/>
        <a:p>
          <a:r>
            <a:rPr lang="en-US" b="1" dirty="0">
              <a:solidFill>
                <a:schemeClr val="tx1"/>
              </a:solidFill>
            </a:rPr>
            <a:t>PEO1</a:t>
          </a:r>
        </a:p>
      </dgm:t>
    </dgm:pt>
    <dgm:pt modelId="{6C1EAE23-70B6-4296-B9C4-61BD028B98AE}" type="parTrans" cxnId="{51661D82-8936-4DFB-9D39-1B06BF871CE7}">
      <dgm:prSet/>
      <dgm:spPr/>
      <dgm:t>
        <a:bodyPr/>
        <a:lstStyle/>
        <a:p>
          <a:endParaRPr lang="en-US"/>
        </a:p>
      </dgm:t>
    </dgm:pt>
    <dgm:pt modelId="{14543AF4-2EB6-4691-B58B-32C9ED298910}" type="sibTrans" cxnId="{51661D82-8936-4DFB-9D39-1B06BF871CE7}">
      <dgm:prSet/>
      <dgm:spPr/>
      <dgm:t>
        <a:bodyPr/>
        <a:lstStyle/>
        <a:p>
          <a:endParaRPr lang="en-US"/>
        </a:p>
      </dgm:t>
    </dgm:pt>
    <dgm:pt modelId="{E5A663EE-D303-47A2-BCFE-CA3E8D608785}">
      <dgm:prSet phldrT="[Text]"/>
      <dgm:spPr>
        <a:noFill/>
        <a:ln>
          <a:solidFill>
            <a:schemeClr val="tx1"/>
          </a:solidFill>
        </a:ln>
      </dgm:spPr>
      <dgm:t>
        <a:bodyPr/>
        <a:lstStyle/>
        <a:p>
          <a:r>
            <a:rPr lang="en-US" dirty="0"/>
            <a:t>To produce best diploma students as computer engineering technicians by correlating growing need of the industries in modern topics with the academic input  and giving the technical knowledge  for further learning and to provide better career in this field.</a:t>
          </a:r>
        </a:p>
      </dgm:t>
    </dgm:pt>
    <dgm:pt modelId="{F7B05592-41DA-4B39-A799-55757A14F830}" type="parTrans" cxnId="{FEE174E0-79AF-4798-B77B-2952AFFBC504}">
      <dgm:prSet/>
      <dgm:spPr/>
      <dgm:t>
        <a:bodyPr/>
        <a:lstStyle/>
        <a:p>
          <a:endParaRPr lang="en-US"/>
        </a:p>
      </dgm:t>
    </dgm:pt>
    <dgm:pt modelId="{3B76E48D-CE55-4E35-BCC8-E3051EDD8D43}" type="sibTrans" cxnId="{FEE174E0-79AF-4798-B77B-2952AFFBC504}">
      <dgm:prSet/>
      <dgm:spPr/>
      <dgm:t>
        <a:bodyPr/>
        <a:lstStyle/>
        <a:p>
          <a:endParaRPr lang="en-US"/>
        </a:p>
      </dgm:t>
    </dgm:pt>
    <dgm:pt modelId="{E667855D-11C3-4296-BF58-FDEB059DABDC}">
      <dgm:prSet phldrT="[Text]"/>
      <dgm:spPr>
        <a:noFill/>
        <a:ln>
          <a:solidFill>
            <a:schemeClr val="tx1"/>
          </a:solidFill>
        </a:ln>
      </dgm:spPr>
      <dgm:t>
        <a:bodyPr/>
        <a:lstStyle/>
        <a:p>
          <a:r>
            <a:rPr lang="en-US" b="1" dirty="0">
              <a:solidFill>
                <a:schemeClr val="tx1"/>
              </a:solidFill>
            </a:rPr>
            <a:t>PEO2</a:t>
          </a:r>
        </a:p>
      </dgm:t>
    </dgm:pt>
    <dgm:pt modelId="{F04256BC-8147-49B2-AEEC-9CB127D6DA5E}" type="parTrans" cxnId="{3EAE8FEE-8796-4B97-9592-1C6388C41D35}">
      <dgm:prSet/>
      <dgm:spPr/>
      <dgm:t>
        <a:bodyPr/>
        <a:lstStyle/>
        <a:p>
          <a:endParaRPr lang="en-US"/>
        </a:p>
      </dgm:t>
    </dgm:pt>
    <dgm:pt modelId="{A2E78D9F-8EA0-47B8-A917-965C48EBC4ED}" type="sibTrans" cxnId="{3EAE8FEE-8796-4B97-9592-1C6388C41D35}">
      <dgm:prSet/>
      <dgm:spPr/>
      <dgm:t>
        <a:bodyPr/>
        <a:lstStyle/>
        <a:p>
          <a:endParaRPr lang="en-US"/>
        </a:p>
      </dgm:t>
    </dgm:pt>
    <dgm:pt modelId="{3B1BC2CB-CBC6-40F4-88B8-AF6FCC6FCB5E}">
      <dgm:prSet phldrT="[Text]"/>
      <dgm:spPr>
        <a:noFill/>
        <a:ln>
          <a:solidFill>
            <a:schemeClr val="tx1"/>
          </a:solidFill>
        </a:ln>
      </dgm:spPr>
      <dgm:t>
        <a:bodyPr/>
        <a:lstStyle/>
        <a:p>
          <a:r>
            <a:rPr lang="en-US" dirty="0"/>
            <a:t>To prepare the students as  productive computer engineer s , possessing , supportive and leadership skills in multi disciplinary domain  expertise in practical orientation , communication skills and latest developments.</a:t>
          </a:r>
        </a:p>
      </dgm:t>
    </dgm:pt>
    <dgm:pt modelId="{29526F74-0CD4-4904-97BB-A1DECD58B91D}" type="parTrans" cxnId="{A017AEB1-2275-44AA-B0AF-2CF84C5A34C7}">
      <dgm:prSet/>
      <dgm:spPr/>
      <dgm:t>
        <a:bodyPr/>
        <a:lstStyle/>
        <a:p>
          <a:endParaRPr lang="en-US"/>
        </a:p>
      </dgm:t>
    </dgm:pt>
    <dgm:pt modelId="{C06C0884-6861-40AC-8FCE-92DEA6E0530C}" type="sibTrans" cxnId="{A017AEB1-2275-44AA-B0AF-2CF84C5A34C7}">
      <dgm:prSet/>
      <dgm:spPr/>
      <dgm:t>
        <a:bodyPr/>
        <a:lstStyle/>
        <a:p>
          <a:endParaRPr lang="en-US"/>
        </a:p>
      </dgm:t>
    </dgm:pt>
    <dgm:pt modelId="{F35E880F-8EC4-4E52-AD4D-833853D4D3F6}">
      <dgm:prSet phldrT="[Text]"/>
      <dgm:spPr>
        <a:noFill/>
        <a:ln>
          <a:solidFill>
            <a:schemeClr val="tx1"/>
          </a:solidFill>
        </a:ln>
      </dgm:spPr>
      <dgm:t>
        <a:bodyPr/>
        <a:lstStyle/>
        <a:p>
          <a:r>
            <a:rPr lang="en-US" b="1" dirty="0">
              <a:solidFill>
                <a:schemeClr val="tx1"/>
              </a:solidFill>
            </a:rPr>
            <a:t>PEO3</a:t>
          </a:r>
        </a:p>
      </dgm:t>
    </dgm:pt>
    <dgm:pt modelId="{D5C19588-C68B-43A7-9A7C-C9769E5B2437}" type="parTrans" cxnId="{64A3C8D6-74D9-45BC-86F8-C51288DB3DA3}">
      <dgm:prSet/>
      <dgm:spPr/>
      <dgm:t>
        <a:bodyPr/>
        <a:lstStyle/>
        <a:p>
          <a:endParaRPr lang="en-US"/>
        </a:p>
      </dgm:t>
    </dgm:pt>
    <dgm:pt modelId="{646C1450-4227-442D-8FE3-ACFB9C7D6A4D}" type="sibTrans" cxnId="{64A3C8D6-74D9-45BC-86F8-C51288DB3DA3}">
      <dgm:prSet/>
      <dgm:spPr/>
      <dgm:t>
        <a:bodyPr/>
        <a:lstStyle/>
        <a:p>
          <a:endParaRPr lang="en-US"/>
        </a:p>
      </dgm:t>
    </dgm:pt>
    <dgm:pt modelId="{0E47AA56-92C2-4626-80AD-001BD2AA4967}">
      <dgm:prSet phldrT="[Text]"/>
      <dgm:spPr>
        <a:noFill/>
        <a:ln>
          <a:solidFill>
            <a:schemeClr val="tx1"/>
          </a:solidFill>
        </a:ln>
      </dgm:spPr>
      <dgm:t>
        <a:bodyPr/>
        <a:lstStyle/>
        <a:p>
          <a:r>
            <a:rPr lang="en-US" dirty="0"/>
            <a:t>To give  the depth of related  skills and expertise in a single field  and the ability to collaborate  with other disciplines and work at the supervisory cadre.</a:t>
          </a:r>
        </a:p>
      </dgm:t>
    </dgm:pt>
    <dgm:pt modelId="{A381DF1C-328A-43CD-9920-A644CCA54399}" type="parTrans" cxnId="{49DC7EBB-B191-4418-97C2-39105387FCE8}">
      <dgm:prSet/>
      <dgm:spPr/>
      <dgm:t>
        <a:bodyPr/>
        <a:lstStyle/>
        <a:p>
          <a:endParaRPr lang="en-US"/>
        </a:p>
      </dgm:t>
    </dgm:pt>
    <dgm:pt modelId="{4C723138-0B76-4535-9426-812C366526C3}" type="sibTrans" cxnId="{49DC7EBB-B191-4418-97C2-39105387FCE8}">
      <dgm:prSet/>
      <dgm:spPr/>
      <dgm:t>
        <a:bodyPr/>
        <a:lstStyle/>
        <a:p>
          <a:endParaRPr lang="en-US"/>
        </a:p>
      </dgm:t>
    </dgm:pt>
    <dgm:pt modelId="{006559EA-D5FD-4991-B525-3C19A97AF4EE}" type="pres">
      <dgm:prSet presAssocID="{FDA05E7C-BD1B-4B58-9EA0-8B510CD25E1E}" presName="linearFlow" presStyleCnt="0">
        <dgm:presLayoutVars>
          <dgm:dir/>
          <dgm:animLvl val="lvl"/>
          <dgm:resizeHandles val="exact"/>
        </dgm:presLayoutVars>
      </dgm:prSet>
      <dgm:spPr/>
    </dgm:pt>
    <dgm:pt modelId="{B5300C15-7A55-4ED5-9D92-ACFF53007C67}" type="pres">
      <dgm:prSet presAssocID="{33ED7EF7-4CB4-44CF-AC0B-E23206654740}" presName="composite" presStyleCnt="0"/>
      <dgm:spPr/>
    </dgm:pt>
    <dgm:pt modelId="{B9323B05-F7D7-40E9-B033-50790DFA0007}" type="pres">
      <dgm:prSet presAssocID="{33ED7EF7-4CB4-44CF-AC0B-E23206654740}" presName="parentText" presStyleLbl="alignNode1" presStyleIdx="0" presStyleCnt="3" custLinFactNeighborX="-2566" custLinFactNeighborY="-423">
        <dgm:presLayoutVars>
          <dgm:chMax val="1"/>
          <dgm:bulletEnabled val="1"/>
        </dgm:presLayoutVars>
      </dgm:prSet>
      <dgm:spPr/>
    </dgm:pt>
    <dgm:pt modelId="{3A5F41C1-7EE0-4427-BC1F-137665DA2581}" type="pres">
      <dgm:prSet presAssocID="{33ED7EF7-4CB4-44CF-AC0B-E23206654740}" presName="descendantText" presStyleLbl="alignAcc1" presStyleIdx="0" presStyleCnt="3">
        <dgm:presLayoutVars>
          <dgm:bulletEnabled val="1"/>
        </dgm:presLayoutVars>
      </dgm:prSet>
      <dgm:spPr/>
    </dgm:pt>
    <dgm:pt modelId="{44691E9A-51AF-4CCF-8BB1-052DB95EAEF8}" type="pres">
      <dgm:prSet presAssocID="{14543AF4-2EB6-4691-B58B-32C9ED298910}" presName="sp" presStyleCnt="0"/>
      <dgm:spPr/>
    </dgm:pt>
    <dgm:pt modelId="{612A3CC2-9F89-4B63-81D2-2615449F30BD}" type="pres">
      <dgm:prSet presAssocID="{E667855D-11C3-4296-BF58-FDEB059DABDC}" presName="composite" presStyleCnt="0"/>
      <dgm:spPr/>
    </dgm:pt>
    <dgm:pt modelId="{28C4393B-4935-4084-8845-D18F6BCF305A}" type="pres">
      <dgm:prSet presAssocID="{E667855D-11C3-4296-BF58-FDEB059DABDC}" presName="parentText" presStyleLbl="alignNode1" presStyleIdx="1" presStyleCnt="3">
        <dgm:presLayoutVars>
          <dgm:chMax val="1"/>
          <dgm:bulletEnabled val="1"/>
        </dgm:presLayoutVars>
      </dgm:prSet>
      <dgm:spPr/>
    </dgm:pt>
    <dgm:pt modelId="{56CEFCB3-7E9B-4E82-B399-1834909DA52A}" type="pres">
      <dgm:prSet presAssocID="{E667855D-11C3-4296-BF58-FDEB059DABDC}" presName="descendantText" presStyleLbl="alignAcc1" presStyleIdx="1" presStyleCnt="3" custLinFactNeighborX="-4" custLinFactNeighborY="2310">
        <dgm:presLayoutVars>
          <dgm:bulletEnabled val="1"/>
        </dgm:presLayoutVars>
      </dgm:prSet>
      <dgm:spPr/>
    </dgm:pt>
    <dgm:pt modelId="{99FB7FCA-3971-4C1A-9620-C49244A2AEE3}" type="pres">
      <dgm:prSet presAssocID="{A2E78D9F-8EA0-47B8-A917-965C48EBC4ED}" presName="sp" presStyleCnt="0"/>
      <dgm:spPr/>
    </dgm:pt>
    <dgm:pt modelId="{C26336EF-5752-4968-9273-AE32BBB8C879}" type="pres">
      <dgm:prSet presAssocID="{F35E880F-8EC4-4E52-AD4D-833853D4D3F6}" presName="composite" presStyleCnt="0"/>
      <dgm:spPr/>
    </dgm:pt>
    <dgm:pt modelId="{0EBF5128-1D4E-4444-920A-D47EC87F66F0}" type="pres">
      <dgm:prSet presAssocID="{F35E880F-8EC4-4E52-AD4D-833853D4D3F6}" presName="parentText" presStyleLbl="alignNode1" presStyleIdx="2" presStyleCnt="3">
        <dgm:presLayoutVars>
          <dgm:chMax val="1"/>
          <dgm:bulletEnabled val="1"/>
        </dgm:presLayoutVars>
      </dgm:prSet>
      <dgm:spPr/>
    </dgm:pt>
    <dgm:pt modelId="{A0642117-D394-4ADA-8A88-FEC70C8CA993}" type="pres">
      <dgm:prSet presAssocID="{F35E880F-8EC4-4E52-AD4D-833853D4D3F6}" presName="descendantText" presStyleLbl="alignAcc1" presStyleIdx="2" presStyleCnt="3">
        <dgm:presLayoutVars>
          <dgm:bulletEnabled val="1"/>
        </dgm:presLayoutVars>
      </dgm:prSet>
      <dgm:spPr/>
    </dgm:pt>
  </dgm:ptLst>
  <dgm:cxnLst>
    <dgm:cxn modelId="{1112CA28-D178-4426-A5C7-58C474B35D9D}" type="presOf" srcId="{F35E880F-8EC4-4E52-AD4D-833853D4D3F6}" destId="{0EBF5128-1D4E-4444-920A-D47EC87F66F0}" srcOrd="0" destOrd="0" presId="urn:microsoft.com/office/officeart/2005/8/layout/chevron2"/>
    <dgm:cxn modelId="{45AD7D34-518B-4338-A1C0-0FC3CB939787}" type="presOf" srcId="{0E47AA56-92C2-4626-80AD-001BD2AA4967}" destId="{A0642117-D394-4ADA-8A88-FEC70C8CA993}" srcOrd="0" destOrd="0" presId="urn:microsoft.com/office/officeart/2005/8/layout/chevron2"/>
    <dgm:cxn modelId="{86F2A148-D105-477B-B6BE-A070BD26B087}" type="presOf" srcId="{E5A663EE-D303-47A2-BCFE-CA3E8D608785}" destId="{3A5F41C1-7EE0-4427-BC1F-137665DA2581}" srcOrd="0" destOrd="0" presId="urn:microsoft.com/office/officeart/2005/8/layout/chevron2"/>
    <dgm:cxn modelId="{D1C3B858-E64A-4F61-90F4-8B62DCC15909}" type="presOf" srcId="{33ED7EF7-4CB4-44CF-AC0B-E23206654740}" destId="{B9323B05-F7D7-40E9-B033-50790DFA0007}" srcOrd="0" destOrd="0" presId="urn:microsoft.com/office/officeart/2005/8/layout/chevron2"/>
    <dgm:cxn modelId="{51661D82-8936-4DFB-9D39-1B06BF871CE7}" srcId="{FDA05E7C-BD1B-4B58-9EA0-8B510CD25E1E}" destId="{33ED7EF7-4CB4-44CF-AC0B-E23206654740}" srcOrd="0" destOrd="0" parTransId="{6C1EAE23-70B6-4296-B9C4-61BD028B98AE}" sibTransId="{14543AF4-2EB6-4691-B58B-32C9ED298910}"/>
    <dgm:cxn modelId="{A017AEB1-2275-44AA-B0AF-2CF84C5A34C7}" srcId="{E667855D-11C3-4296-BF58-FDEB059DABDC}" destId="{3B1BC2CB-CBC6-40F4-88B8-AF6FCC6FCB5E}" srcOrd="0" destOrd="0" parTransId="{29526F74-0CD4-4904-97BB-A1DECD58B91D}" sibTransId="{C06C0884-6861-40AC-8FCE-92DEA6E0530C}"/>
    <dgm:cxn modelId="{49DC7EBB-B191-4418-97C2-39105387FCE8}" srcId="{F35E880F-8EC4-4E52-AD4D-833853D4D3F6}" destId="{0E47AA56-92C2-4626-80AD-001BD2AA4967}" srcOrd="0" destOrd="0" parTransId="{A381DF1C-328A-43CD-9920-A644CCA54399}" sibTransId="{4C723138-0B76-4535-9426-812C366526C3}"/>
    <dgm:cxn modelId="{64A3C8D6-74D9-45BC-86F8-C51288DB3DA3}" srcId="{FDA05E7C-BD1B-4B58-9EA0-8B510CD25E1E}" destId="{F35E880F-8EC4-4E52-AD4D-833853D4D3F6}" srcOrd="2" destOrd="0" parTransId="{D5C19588-C68B-43A7-9A7C-C9769E5B2437}" sibTransId="{646C1450-4227-442D-8FE3-ACFB9C7D6A4D}"/>
    <dgm:cxn modelId="{4958F5D7-B8A9-4CFC-B290-A270A7582027}" type="presOf" srcId="{E667855D-11C3-4296-BF58-FDEB059DABDC}" destId="{28C4393B-4935-4084-8845-D18F6BCF305A}" srcOrd="0" destOrd="0" presId="urn:microsoft.com/office/officeart/2005/8/layout/chevron2"/>
    <dgm:cxn modelId="{FEE174E0-79AF-4798-B77B-2952AFFBC504}" srcId="{33ED7EF7-4CB4-44CF-AC0B-E23206654740}" destId="{E5A663EE-D303-47A2-BCFE-CA3E8D608785}" srcOrd="0" destOrd="0" parTransId="{F7B05592-41DA-4B39-A799-55757A14F830}" sibTransId="{3B76E48D-CE55-4E35-BCC8-E3051EDD8D43}"/>
    <dgm:cxn modelId="{F92E32EB-B378-4EAE-8D57-DDA7EA51BB76}" type="presOf" srcId="{FDA05E7C-BD1B-4B58-9EA0-8B510CD25E1E}" destId="{006559EA-D5FD-4991-B525-3C19A97AF4EE}" srcOrd="0" destOrd="0" presId="urn:microsoft.com/office/officeart/2005/8/layout/chevron2"/>
    <dgm:cxn modelId="{264B92EC-B837-4014-B270-2C50F895063D}" type="presOf" srcId="{3B1BC2CB-CBC6-40F4-88B8-AF6FCC6FCB5E}" destId="{56CEFCB3-7E9B-4E82-B399-1834909DA52A}" srcOrd="0" destOrd="0" presId="urn:microsoft.com/office/officeart/2005/8/layout/chevron2"/>
    <dgm:cxn modelId="{3EAE8FEE-8796-4B97-9592-1C6388C41D35}" srcId="{FDA05E7C-BD1B-4B58-9EA0-8B510CD25E1E}" destId="{E667855D-11C3-4296-BF58-FDEB059DABDC}" srcOrd="1" destOrd="0" parTransId="{F04256BC-8147-49B2-AEEC-9CB127D6DA5E}" sibTransId="{A2E78D9F-8EA0-47B8-A917-965C48EBC4ED}"/>
    <dgm:cxn modelId="{B681902B-727B-4A4E-9859-7363FAAF03CF}" type="presParOf" srcId="{006559EA-D5FD-4991-B525-3C19A97AF4EE}" destId="{B5300C15-7A55-4ED5-9D92-ACFF53007C67}" srcOrd="0" destOrd="0" presId="urn:microsoft.com/office/officeart/2005/8/layout/chevron2"/>
    <dgm:cxn modelId="{B04E5526-D944-4AB6-BF6D-227B78FDE83D}" type="presParOf" srcId="{B5300C15-7A55-4ED5-9D92-ACFF53007C67}" destId="{B9323B05-F7D7-40E9-B033-50790DFA0007}" srcOrd="0" destOrd="0" presId="urn:microsoft.com/office/officeart/2005/8/layout/chevron2"/>
    <dgm:cxn modelId="{A2E6EB6E-AF23-4D22-A57E-3ABB6CA81981}" type="presParOf" srcId="{B5300C15-7A55-4ED5-9D92-ACFF53007C67}" destId="{3A5F41C1-7EE0-4427-BC1F-137665DA2581}" srcOrd="1" destOrd="0" presId="urn:microsoft.com/office/officeart/2005/8/layout/chevron2"/>
    <dgm:cxn modelId="{429B3893-E86F-4D3B-85DF-FC3E76F6DD23}" type="presParOf" srcId="{006559EA-D5FD-4991-B525-3C19A97AF4EE}" destId="{44691E9A-51AF-4CCF-8BB1-052DB95EAEF8}" srcOrd="1" destOrd="0" presId="urn:microsoft.com/office/officeart/2005/8/layout/chevron2"/>
    <dgm:cxn modelId="{D953A13C-B594-4BE6-8489-F337C441DA25}" type="presParOf" srcId="{006559EA-D5FD-4991-B525-3C19A97AF4EE}" destId="{612A3CC2-9F89-4B63-81D2-2615449F30BD}" srcOrd="2" destOrd="0" presId="urn:microsoft.com/office/officeart/2005/8/layout/chevron2"/>
    <dgm:cxn modelId="{177DB31D-8785-4523-BA34-C6C0CA9A4E68}" type="presParOf" srcId="{612A3CC2-9F89-4B63-81D2-2615449F30BD}" destId="{28C4393B-4935-4084-8845-D18F6BCF305A}" srcOrd="0" destOrd="0" presId="urn:microsoft.com/office/officeart/2005/8/layout/chevron2"/>
    <dgm:cxn modelId="{4A99E2B8-AB99-4466-B5A9-0DFF5C8C2D82}" type="presParOf" srcId="{612A3CC2-9F89-4B63-81D2-2615449F30BD}" destId="{56CEFCB3-7E9B-4E82-B399-1834909DA52A}" srcOrd="1" destOrd="0" presId="urn:microsoft.com/office/officeart/2005/8/layout/chevron2"/>
    <dgm:cxn modelId="{C5D70AE1-55B6-4257-88C8-4460C688EBD5}" type="presParOf" srcId="{006559EA-D5FD-4991-B525-3C19A97AF4EE}" destId="{99FB7FCA-3971-4C1A-9620-C49244A2AEE3}" srcOrd="3" destOrd="0" presId="urn:microsoft.com/office/officeart/2005/8/layout/chevron2"/>
    <dgm:cxn modelId="{41973DCF-BCAD-4C81-8AA6-76DA3B016583}" type="presParOf" srcId="{006559EA-D5FD-4991-B525-3C19A97AF4EE}" destId="{C26336EF-5752-4968-9273-AE32BBB8C879}" srcOrd="4" destOrd="0" presId="urn:microsoft.com/office/officeart/2005/8/layout/chevron2"/>
    <dgm:cxn modelId="{B46D24A2-60B8-43B9-BEC7-16C5F7F5EEC3}" type="presParOf" srcId="{C26336EF-5752-4968-9273-AE32BBB8C879}" destId="{0EBF5128-1D4E-4444-920A-D47EC87F66F0}" srcOrd="0" destOrd="0" presId="urn:microsoft.com/office/officeart/2005/8/layout/chevron2"/>
    <dgm:cxn modelId="{186D30E6-FB69-481D-AF7E-F9A8BFC34A80}" type="presParOf" srcId="{C26336EF-5752-4968-9273-AE32BBB8C879}" destId="{A0642117-D394-4ADA-8A88-FEC70C8CA99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0B4CD1-253A-485F-AA3C-345ADBF4080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D0354F27-94C5-48B9-A8F3-5EB11537065C}">
      <dgm:prSet phldrT="[Text]"/>
      <dgm:spPr>
        <a:noFill/>
        <a:ln>
          <a:solidFill>
            <a:schemeClr val="tx1"/>
          </a:solidFill>
        </a:ln>
      </dgm:spPr>
      <dgm:t>
        <a:bodyPr/>
        <a:lstStyle/>
        <a:p>
          <a:r>
            <a:rPr lang="en-US" b="1" dirty="0">
              <a:solidFill>
                <a:schemeClr val="tx1"/>
              </a:solidFill>
            </a:rPr>
            <a:t>PEO4</a:t>
          </a:r>
        </a:p>
      </dgm:t>
    </dgm:pt>
    <dgm:pt modelId="{7ED74B2C-3CBA-44A8-89AC-BCE4CD84666F}" type="parTrans" cxnId="{21F41691-B72F-4AEB-96A1-5B0131B49224}">
      <dgm:prSet/>
      <dgm:spPr/>
      <dgm:t>
        <a:bodyPr/>
        <a:lstStyle/>
        <a:p>
          <a:endParaRPr lang="en-US"/>
        </a:p>
      </dgm:t>
    </dgm:pt>
    <dgm:pt modelId="{D7705C06-521E-4DFD-93F1-E912B0701EA3}" type="sibTrans" cxnId="{21F41691-B72F-4AEB-96A1-5B0131B49224}">
      <dgm:prSet/>
      <dgm:spPr/>
      <dgm:t>
        <a:bodyPr/>
        <a:lstStyle/>
        <a:p>
          <a:endParaRPr lang="en-US"/>
        </a:p>
      </dgm:t>
    </dgm:pt>
    <dgm:pt modelId="{720C76D9-68E7-46E9-BCF4-4D68B9F40891}">
      <dgm:prSet phldrT="[Text]"/>
      <dgm:spPr>
        <a:noFill/>
        <a:ln>
          <a:solidFill>
            <a:schemeClr val="tx1"/>
          </a:solidFill>
        </a:ln>
      </dgm:spPr>
      <dgm:t>
        <a:bodyPr/>
        <a:lstStyle/>
        <a:p>
          <a:r>
            <a:rPr lang="en-US" dirty="0"/>
            <a:t>To promote the students in professionalism, by successful completion of the Diploma in Computer Engineering by </a:t>
          </a:r>
          <a:r>
            <a:rPr lang="en-US" dirty="0" err="1"/>
            <a:t>empasizing</a:t>
          </a:r>
          <a:r>
            <a:rPr lang="en-US" dirty="0"/>
            <a:t> field practice in industry oriented activities.</a:t>
          </a:r>
        </a:p>
      </dgm:t>
    </dgm:pt>
    <dgm:pt modelId="{ACF5E17F-F235-4848-9310-F349B9377E58}" type="parTrans" cxnId="{1716FDF7-7B3B-401F-9B27-455C50235FAB}">
      <dgm:prSet/>
      <dgm:spPr/>
      <dgm:t>
        <a:bodyPr/>
        <a:lstStyle/>
        <a:p>
          <a:endParaRPr lang="en-US"/>
        </a:p>
      </dgm:t>
    </dgm:pt>
    <dgm:pt modelId="{977E1440-4052-41CE-975D-2A77759AC461}" type="sibTrans" cxnId="{1716FDF7-7B3B-401F-9B27-455C50235FAB}">
      <dgm:prSet/>
      <dgm:spPr/>
      <dgm:t>
        <a:bodyPr/>
        <a:lstStyle/>
        <a:p>
          <a:endParaRPr lang="en-US"/>
        </a:p>
      </dgm:t>
    </dgm:pt>
    <dgm:pt modelId="{2E1B26AC-3343-4EEB-B266-6F5092B4AD73}">
      <dgm:prSet phldrT="[Text]"/>
      <dgm:spPr>
        <a:noFill/>
        <a:ln>
          <a:solidFill>
            <a:schemeClr val="tx1"/>
          </a:solidFill>
        </a:ln>
      </dgm:spPr>
      <dgm:t>
        <a:bodyPr/>
        <a:lstStyle/>
        <a:p>
          <a:r>
            <a:rPr lang="en-US" b="1" dirty="0">
              <a:solidFill>
                <a:schemeClr val="tx1"/>
              </a:solidFill>
            </a:rPr>
            <a:t>PEO5</a:t>
          </a:r>
        </a:p>
      </dgm:t>
    </dgm:pt>
    <dgm:pt modelId="{E7866EB0-9D4A-4B8E-BF1D-DFA36163DD68}" type="parTrans" cxnId="{B63E0190-6793-47E0-839C-18D54CD7D367}">
      <dgm:prSet/>
      <dgm:spPr/>
      <dgm:t>
        <a:bodyPr/>
        <a:lstStyle/>
        <a:p>
          <a:endParaRPr lang="en-US"/>
        </a:p>
      </dgm:t>
    </dgm:pt>
    <dgm:pt modelId="{89218E0A-992B-4748-9303-134AAF5721EF}" type="sibTrans" cxnId="{B63E0190-6793-47E0-839C-18D54CD7D367}">
      <dgm:prSet/>
      <dgm:spPr/>
      <dgm:t>
        <a:bodyPr/>
        <a:lstStyle/>
        <a:p>
          <a:endParaRPr lang="en-US"/>
        </a:p>
      </dgm:t>
    </dgm:pt>
    <dgm:pt modelId="{E6946C62-5E04-4572-8D61-8C09ACD174A1}">
      <dgm:prSet phldrT="[Text]"/>
      <dgm:spPr>
        <a:noFill/>
        <a:ln>
          <a:solidFill>
            <a:schemeClr val="tx1"/>
          </a:solidFill>
        </a:ln>
      </dgm:spPr>
      <dgm:t>
        <a:bodyPr/>
        <a:lstStyle/>
        <a:p>
          <a:r>
            <a:rPr lang="en-US" dirty="0"/>
            <a:t>To sensitize the students on social and economic commitment and to inculcate a nature to </a:t>
          </a:r>
          <a:r>
            <a:rPr lang="en-US" dirty="0" err="1"/>
            <a:t>gaurd</a:t>
          </a:r>
          <a:r>
            <a:rPr lang="en-US" dirty="0"/>
            <a:t> the values of community and protect environment</a:t>
          </a:r>
        </a:p>
      </dgm:t>
    </dgm:pt>
    <dgm:pt modelId="{79499DAE-C53E-42A1-8DCC-6FB534A29561}" type="parTrans" cxnId="{73D88ADE-8E5E-44A3-B1BE-88E3C2595CF3}">
      <dgm:prSet/>
      <dgm:spPr/>
      <dgm:t>
        <a:bodyPr/>
        <a:lstStyle/>
        <a:p>
          <a:endParaRPr lang="en-US"/>
        </a:p>
      </dgm:t>
    </dgm:pt>
    <dgm:pt modelId="{A5049AA2-8525-465A-8CF9-F557B8F8321E}" type="sibTrans" cxnId="{73D88ADE-8E5E-44A3-B1BE-88E3C2595CF3}">
      <dgm:prSet/>
      <dgm:spPr/>
      <dgm:t>
        <a:bodyPr/>
        <a:lstStyle/>
        <a:p>
          <a:endParaRPr lang="en-US"/>
        </a:p>
      </dgm:t>
    </dgm:pt>
    <dgm:pt modelId="{21371376-E3C8-4F2A-A419-18ADFA893969}" type="pres">
      <dgm:prSet presAssocID="{2A0B4CD1-253A-485F-AA3C-345ADBF40802}" presName="linearFlow" presStyleCnt="0">
        <dgm:presLayoutVars>
          <dgm:dir/>
          <dgm:animLvl val="lvl"/>
          <dgm:resizeHandles val="exact"/>
        </dgm:presLayoutVars>
      </dgm:prSet>
      <dgm:spPr/>
    </dgm:pt>
    <dgm:pt modelId="{9B2BC49D-127D-4EAA-AEE6-8B42119C5706}" type="pres">
      <dgm:prSet presAssocID="{D0354F27-94C5-48B9-A8F3-5EB11537065C}" presName="composite" presStyleCnt="0"/>
      <dgm:spPr/>
    </dgm:pt>
    <dgm:pt modelId="{22A8810F-154E-4433-9471-9C4F44439B8A}" type="pres">
      <dgm:prSet presAssocID="{D0354F27-94C5-48B9-A8F3-5EB11537065C}" presName="parentText" presStyleLbl="alignNode1" presStyleIdx="0" presStyleCnt="2" custLinFactNeighborY="-125">
        <dgm:presLayoutVars>
          <dgm:chMax val="1"/>
          <dgm:bulletEnabled val="1"/>
        </dgm:presLayoutVars>
      </dgm:prSet>
      <dgm:spPr/>
    </dgm:pt>
    <dgm:pt modelId="{C89FBA3A-DE5B-4951-8DAB-C5EEAFB61AB4}" type="pres">
      <dgm:prSet presAssocID="{D0354F27-94C5-48B9-A8F3-5EB11537065C}" presName="descendantText" presStyleLbl="alignAcc1" presStyleIdx="0" presStyleCnt="2">
        <dgm:presLayoutVars>
          <dgm:bulletEnabled val="1"/>
        </dgm:presLayoutVars>
      </dgm:prSet>
      <dgm:spPr/>
    </dgm:pt>
    <dgm:pt modelId="{9806748E-EDCB-4973-904B-13B7D36387AE}" type="pres">
      <dgm:prSet presAssocID="{D7705C06-521E-4DFD-93F1-E912B0701EA3}" presName="sp" presStyleCnt="0"/>
      <dgm:spPr/>
    </dgm:pt>
    <dgm:pt modelId="{9DD721A4-31E5-4593-937C-82906B70C9D7}" type="pres">
      <dgm:prSet presAssocID="{2E1B26AC-3343-4EEB-B266-6F5092B4AD73}" presName="composite" presStyleCnt="0"/>
      <dgm:spPr/>
    </dgm:pt>
    <dgm:pt modelId="{6BF5B1E6-EA61-4D10-9B64-E4448AB4C09A}" type="pres">
      <dgm:prSet presAssocID="{2E1B26AC-3343-4EEB-B266-6F5092B4AD73}" presName="parentText" presStyleLbl="alignNode1" presStyleIdx="1" presStyleCnt="2">
        <dgm:presLayoutVars>
          <dgm:chMax val="1"/>
          <dgm:bulletEnabled val="1"/>
        </dgm:presLayoutVars>
      </dgm:prSet>
      <dgm:spPr/>
    </dgm:pt>
    <dgm:pt modelId="{DBBC6DDF-F577-4514-88C5-B8FD351EBE80}" type="pres">
      <dgm:prSet presAssocID="{2E1B26AC-3343-4EEB-B266-6F5092B4AD73}" presName="descendantText" presStyleLbl="alignAcc1" presStyleIdx="1" presStyleCnt="2">
        <dgm:presLayoutVars>
          <dgm:bulletEnabled val="1"/>
        </dgm:presLayoutVars>
      </dgm:prSet>
      <dgm:spPr/>
    </dgm:pt>
  </dgm:ptLst>
  <dgm:cxnLst>
    <dgm:cxn modelId="{5AE7B405-9B36-48A6-A733-0085D301679E}" type="presOf" srcId="{2A0B4CD1-253A-485F-AA3C-345ADBF40802}" destId="{21371376-E3C8-4F2A-A419-18ADFA893969}" srcOrd="0" destOrd="0" presId="urn:microsoft.com/office/officeart/2005/8/layout/chevron2"/>
    <dgm:cxn modelId="{40A11F45-0247-4704-9C82-9D5DA3DFFFD7}" type="presOf" srcId="{2E1B26AC-3343-4EEB-B266-6F5092B4AD73}" destId="{6BF5B1E6-EA61-4D10-9B64-E4448AB4C09A}" srcOrd="0" destOrd="0" presId="urn:microsoft.com/office/officeart/2005/8/layout/chevron2"/>
    <dgm:cxn modelId="{C08ED47F-6810-475E-9EB2-4276F0AA6DD5}" type="presOf" srcId="{720C76D9-68E7-46E9-BCF4-4D68B9F40891}" destId="{C89FBA3A-DE5B-4951-8DAB-C5EEAFB61AB4}" srcOrd="0" destOrd="0" presId="urn:microsoft.com/office/officeart/2005/8/layout/chevron2"/>
    <dgm:cxn modelId="{B63E0190-6793-47E0-839C-18D54CD7D367}" srcId="{2A0B4CD1-253A-485F-AA3C-345ADBF40802}" destId="{2E1B26AC-3343-4EEB-B266-6F5092B4AD73}" srcOrd="1" destOrd="0" parTransId="{E7866EB0-9D4A-4B8E-BF1D-DFA36163DD68}" sibTransId="{89218E0A-992B-4748-9303-134AAF5721EF}"/>
    <dgm:cxn modelId="{21F41691-B72F-4AEB-96A1-5B0131B49224}" srcId="{2A0B4CD1-253A-485F-AA3C-345ADBF40802}" destId="{D0354F27-94C5-48B9-A8F3-5EB11537065C}" srcOrd="0" destOrd="0" parTransId="{7ED74B2C-3CBA-44A8-89AC-BCE4CD84666F}" sibTransId="{D7705C06-521E-4DFD-93F1-E912B0701EA3}"/>
    <dgm:cxn modelId="{E6DC67A3-FFCE-4FC2-A566-11085CB7801B}" type="presOf" srcId="{D0354F27-94C5-48B9-A8F3-5EB11537065C}" destId="{22A8810F-154E-4433-9471-9C4F44439B8A}" srcOrd="0" destOrd="0" presId="urn:microsoft.com/office/officeart/2005/8/layout/chevron2"/>
    <dgm:cxn modelId="{CF62F1CF-6721-4F45-B5B7-1C596190CA87}" type="presOf" srcId="{E6946C62-5E04-4572-8D61-8C09ACD174A1}" destId="{DBBC6DDF-F577-4514-88C5-B8FD351EBE80}" srcOrd="0" destOrd="0" presId="urn:microsoft.com/office/officeart/2005/8/layout/chevron2"/>
    <dgm:cxn modelId="{73D88ADE-8E5E-44A3-B1BE-88E3C2595CF3}" srcId="{2E1B26AC-3343-4EEB-B266-6F5092B4AD73}" destId="{E6946C62-5E04-4572-8D61-8C09ACD174A1}" srcOrd="0" destOrd="0" parTransId="{79499DAE-C53E-42A1-8DCC-6FB534A29561}" sibTransId="{A5049AA2-8525-465A-8CF9-F557B8F8321E}"/>
    <dgm:cxn modelId="{1716FDF7-7B3B-401F-9B27-455C50235FAB}" srcId="{D0354F27-94C5-48B9-A8F3-5EB11537065C}" destId="{720C76D9-68E7-46E9-BCF4-4D68B9F40891}" srcOrd="0" destOrd="0" parTransId="{ACF5E17F-F235-4848-9310-F349B9377E58}" sibTransId="{977E1440-4052-41CE-975D-2A77759AC461}"/>
    <dgm:cxn modelId="{CC78AE7F-B7B2-4A3B-A9FB-241E03A89DEF}" type="presParOf" srcId="{21371376-E3C8-4F2A-A419-18ADFA893969}" destId="{9B2BC49D-127D-4EAA-AEE6-8B42119C5706}" srcOrd="0" destOrd="0" presId="urn:microsoft.com/office/officeart/2005/8/layout/chevron2"/>
    <dgm:cxn modelId="{DA87AEA6-1A70-4E77-8A23-6A441F592336}" type="presParOf" srcId="{9B2BC49D-127D-4EAA-AEE6-8B42119C5706}" destId="{22A8810F-154E-4433-9471-9C4F44439B8A}" srcOrd="0" destOrd="0" presId="urn:microsoft.com/office/officeart/2005/8/layout/chevron2"/>
    <dgm:cxn modelId="{EE8B9B43-A386-45CE-A71C-F1E5DC824126}" type="presParOf" srcId="{9B2BC49D-127D-4EAA-AEE6-8B42119C5706}" destId="{C89FBA3A-DE5B-4951-8DAB-C5EEAFB61AB4}" srcOrd="1" destOrd="0" presId="urn:microsoft.com/office/officeart/2005/8/layout/chevron2"/>
    <dgm:cxn modelId="{0BE2E1AE-C98E-4B64-B8FF-AB2925B3005D}" type="presParOf" srcId="{21371376-E3C8-4F2A-A419-18ADFA893969}" destId="{9806748E-EDCB-4973-904B-13B7D36387AE}" srcOrd="1" destOrd="0" presId="urn:microsoft.com/office/officeart/2005/8/layout/chevron2"/>
    <dgm:cxn modelId="{5473BEF1-C379-43C4-8DD7-757F90CD49B9}" type="presParOf" srcId="{21371376-E3C8-4F2A-A419-18ADFA893969}" destId="{9DD721A4-31E5-4593-937C-82906B70C9D7}" srcOrd="2" destOrd="0" presId="urn:microsoft.com/office/officeart/2005/8/layout/chevron2"/>
    <dgm:cxn modelId="{C23B4694-EBC4-4D70-90CF-56D21B96CE0E}" type="presParOf" srcId="{9DD721A4-31E5-4593-937C-82906B70C9D7}" destId="{6BF5B1E6-EA61-4D10-9B64-E4448AB4C09A}" srcOrd="0" destOrd="0" presId="urn:microsoft.com/office/officeart/2005/8/layout/chevron2"/>
    <dgm:cxn modelId="{62569C82-3403-413C-AB68-53F0CD94644F}" type="presParOf" srcId="{9DD721A4-31E5-4593-937C-82906B70C9D7}" destId="{DBBC6DDF-F577-4514-88C5-B8FD351EBE8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23B05-F7D7-40E9-B033-50790DFA0007}">
      <dsp:nvSpPr>
        <dsp:cNvPr id="0" name=""/>
        <dsp:cNvSpPr/>
      </dsp:nvSpPr>
      <dsp:spPr>
        <a:xfrm rot="5400000">
          <a:off x="-238868" y="238868"/>
          <a:ext cx="1592456" cy="1114719"/>
        </a:xfrm>
        <a:prstGeom prst="chevron">
          <a:avLst/>
        </a:prstGeom>
        <a:noFill/>
        <a:ln w="48000" cap="flat" cmpd="thickThin" algn="ctr">
          <a:solidFill>
            <a:schemeClr val="tx1"/>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b="1" kern="1200" dirty="0">
              <a:solidFill>
                <a:schemeClr val="tx1"/>
              </a:solidFill>
            </a:rPr>
            <a:t>PEO1</a:t>
          </a:r>
        </a:p>
      </dsp:txBody>
      <dsp:txXfrm rot="-5400000">
        <a:off x="1" y="557360"/>
        <a:ext cx="1114719" cy="477737"/>
      </dsp:txXfrm>
    </dsp:sp>
    <dsp:sp modelId="{3A5F41C1-7EE0-4427-BC1F-137665DA2581}">
      <dsp:nvSpPr>
        <dsp:cNvPr id="0" name=""/>
        <dsp:cNvSpPr/>
      </dsp:nvSpPr>
      <dsp:spPr>
        <a:xfrm rot="5400000">
          <a:off x="4154611" y="-3039517"/>
          <a:ext cx="1035096" cy="7114880"/>
        </a:xfrm>
        <a:prstGeom prst="round2SameRect">
          <a:avLst/>
        </a:prstGeom>
        <a:noFill/>
        <a:ln w="48000" cap="flat" cmpd="thickThin"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To produce best diploma students as computer engineering technicians by correlating growing need of the industries in modern topics with the academic input  and giving the technical knowledge  for further learning and to provide better career in this field.</a:t>
          </a:r>
        </a:p>
      </dsp:txBody>
      <dsp:txXfrm rot="-5400000">
        <a:off x="1114720" y="50903"/>
        <a:ext cx="7064351" cy="934038"/>
      </dsp:txXfrm>
    </dsp:sp>
    <dsp:sp modelId="{28C4393B-4935-4084-8845-D18F6BCF305A}">
      <dsp:nvSpPr>
        <dsp:cNvPr id="0" name=""/>
        <dsp:cNvSpPr/>
      </dsp:nvSpPr>
      <dsp:spPr>
        <a:xfrm rot="5400000">
          <a:off x="-238868" y="1637358"/>
          <a:ext cx="1592456" cy="1114719"/>
        </a:xfrm>
        <a:prstGeom prst="chevron">
          <a:avLst/>
        </a:prstGeom>
        <a:noFill/>
        <a:ln w="48000" cap="flat" cmpd="thickThin"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b="1" kern="1200" dirty="0">
              <a:solidFill>
                <a:schemeClr val="tx1"/>
              </a:solidFill>
            </a:rPr>
            <a:t>PEO2</a:t>
          </a:r>
        </a:p>
      </dsp:txBody>
      <dsp:txXfrm rot="-5400000">
        <a:off x="1" y="1955850"/>
        <a:ext cx="1114719" cy="477737"/>
      </dsp:txXfrm>
    </dsp:sp>
    <dsp:sp modelId="{56CEFCB3-7E9B-4E82-B399-1834909DA52A}">
      <dsp:nvSpPr>
        <dsp:cNvPr id="0" name=""/>
        <dsp:cNvSpPr/>
      </dsp:nvSpPr>
      <dsp:spPr>
        <a:xfrm rot="5400000">
          <a:off x="4154326" y="-1617490"/>
          <a:ext cx="1035096" cy="7114880"/>
        </a:xfrm>
        <a:prstGeom prst="round2SameRect">
          <a:avLst/>
        </a:prstGeom>
        <a:noFill/>
        <a:ln w="48000" cap="flat" cmpd="thickThin"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To prepare the students as  productive computer engineer s , possessing , supportive and leadership skills in multi disciplinary domain  expertise in practical orientation , communication skills and latest developments.</a:t>
          </a:r>
        </a:p>
      </dsp:txBody>
      <dsp:txXfrm rot="-5400000">
        <a:off x="1114435" y="1472930"/>
        <a:ext cx="7064351" cy="934038"/>
      </dsp:txXfrm>
    </dsp:sp>
    <dsp:sp modelId="{0EBF5128-1D4E-4444-920A-D47EC87F66F0}">
      <dsp:nvSpPr>
        <dsp:cNvPr id="0" name=""/>
        <dsp:cNvSpPr/>
      </dsp:nvSpPr>
      <dsp:spPr>
        <a:xfrm rot="5400000">
          <a:off x="-238868" y="3035474"/>
          <a:ext cx="1592456" cy="1114719"/>
        </a:xfrm>
        <a:prstGeom prst="chevron">
          <a:avLst/>
        </a:prstGeom>
        <a:noFill/>
        <a:ln w="48000" cap="flat" cmpd="thickThin"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b="1" kern="1200" dirty="0">
              <a:solidFill>
                <a:schemeClr val="tx1"/>
              </a:solidFill>
            </a:rPr>
            <a:t>PEO3</a:t>
          </a:r>
        </a:p>
      </dsp:txBody>
      <dsp:txXfrm rot="-5400000">
        <a:off x="1" y="3353966"/>
        <a:ext cx="1114719" cy="477737"/>
      </dsp:txXfrm>
    </dsp:sp>
    <dsp:sp modelId="{A0642117-D394-4ADA-8A88-FEC70C8CA993}">
      <dsp:nvSpPr>
        <dsp:cNvPr id="0" name=""/>
        <dsp:cNvSpPr/>
      </dsp:nvSpPr>
      <dsp:spPr>
        <a:xfrm rot="5400000">
          <a:off x="4154611" y="-243285"/>
          <a:ext cx="1035096" cy="7114880"/>
        </a:xfrm>
        <a:prstGeom prst="round2SameRect">
          <a:avLst/>
        </a:prstGeom>
        <a:noFill/>
        <a:ln w="48000" cap="flat" cmpd="thickThin"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To give  the depth of related  skills and expertise in a single field  and the ability to collaborate  with other disciplines and work at the supervisory cadre.</a:t>
          </a:r>
        </a:p>
      </dsp:txBody>
      <dsp:txXfrm rot="-5400000">
        <a:off x="1114720" y="2847135"/>
        <a:ext cx="7064351" cy="9340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8810F-154E-4433-9471-9C4F44439B8A}">
      <dsp:nvSpPr>
        <dsp:cNvPr id="0" name=""/>
        <dsp:cNvSpPr/>
      </dsp:nvSpPr>
      <dsp:spPr>
        <a:xfrm rot="5400000">
          <a:off x="-247005" y="247005"/>
          <a:ext cx="1646701" cy="1152691"/>
        </a:xfrm>
        <a:prstGeom prst="chevron">
          <a:avLst/>
        </a:prstGeom>
        <a:noFill/>
        <a:ln w="48000" cap="flat" cmpd="thickThin"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PEO4</a:t>
          </a:r>
        </a:p>
      </dsp:txBody>
      <dsp:txXfrm rot="-5400000">
        <a:off x="1" y="576346"/>
        <a:ext cx="1152691" cy="494010"/>
      </dsp:txXfrm>
    </dsp:sp>
    <dsp:sp modelId="{C89FBA3A-DE5B-4951-8DAB-C5EEAFB61AB4}">
      <dsp:nvSpPr>
        <dsp:cNvPr id="0" name=""/>
        <dsp:cNvSpPr/>
      </dsp:nvSpPr>
      <dsp:spPr>
        <a:xfrm rot="5400000">
          <a:off x="4005976" y="-2852790"/>
          <a:ext cx="1070356" cy="6776926"/>
        </a:xfrm>
        <a:prstGeom prst="round2SameRect">
          <a:avLst/>
        </a:prstGeom>
        <a:noFill/>
        <a:ln w="48000" cap="flat" cmpd="thickThin"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To promote the students in professionalism, by successful completion of the Diploma in Computer Engineering by </a:t>
          </a:r>
          <a:r>
            <a:rPr lang="en-US" sz="2000" kern="1200" dirty="0" err="1"/>
            <a:t>empasizing</a:t>
          </a:r>
          <a:r>
            <a:rPr lang="en-US" sz="2000" kern="1200" dirty="0"/>
            <a:t> field practice in industry oriented activities.</a:t>
          </a:r>
        </a:p>
      </dsp:txBody>
      <dsp:txXfrm rot="-5400000">
        <a:off x="1152691" y="52745"/>
        <a:ext cx="6724676" cy="965856"/>
      </dsp:txXfrm>
    </dsp:sp>
    <dsp:sp modelId="{6BF5B1E6-EA61-4D10-9B64-E4448AB4C09A}">
      <dsp:nvSpPr>
        <dsp:cNvPr id="0" name=""/>
        <dsp:cNvSpPr/>
      </dsp:nvSpPr>
      <dsp:spPr>
        <a:xfrm rot="5400000">
          <a:off x="-247005" y="1600205"/>
          <a:ext cx="1646701" cy="1152691"/>
        </a:xfrm>
        <a:prstGeom prst="chevron">
          <a:avLst/>
        </a:prstGeom>
        <a:noFill/>
        <a:ln w="48000" cap="flat" cmpd="thickThin"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PEO5</a:t>
          </a:r>
        </a:p>
      </dsp:txBody>
      <dsp:txXfrm rot="-5400000">
        <a:off x="1" y="1929546"/>
        <a:ext cx="1152691" cy="494010"/>
      </dsp:txXfrm>
    </dsp:sp>
    <dsp:sp modelId="{DBBC6DDF-F577-4514-88C5-B8FD351EBE80}">
      <dsp:nvSpPr>
        <dsp:cNvPr id="0" name=""/>
        <dsp:cNvSpPr/>
      </dsp:nvSpPr>
      <dsp:spPr>
        <a:xfrm rot="5400000">
          <a:off x="4005976" y="-1500085"/>
          <a:ext cx="1070356" cy="6776926"/>
        </a:xfrm>
        <a:prstGeom prst="round2SameRect">
          <a:avLst/>
        </a:prstGeom>
        <a:noFill/>
        <a:ln w="48000" cap="flat" cmpd="thickThin"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To sensitize the students on social and economic commitment and to inculcate a nature to </a:t>
          </a:r>
          <a:r>
            <a:rPr lang="en-US" sz="2000" kern="1200" dirty="0" err="1"/>
            <a:t>gaurd</a:t>
          </a:r>
          <a:r>
            <a:rPr lang="en-US" sz="2000" kern="1200" dirty="0"/>
            <a:t> the values of community and protect environment</a:t>
          </a:r>
        </a:p>
      </dsp:txBody>
      <dsp:txXfrm rot="-5400000">
        <a:off x="1152691" y="1405450"/>
        <a:ext cx="6724676" cy="9658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8D1269-10A9-4FE7-8F5E-2981B84B39F0}" type="datetimeFigureOut">
              <a:rPr lang="en-US" smtClean="0"/>
              <a:pPr/>
              <a:t>9/10/2024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9E58F7-BD41-41F0-880A-BFF58D3486D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t>DR.V.HARI</a:t>
            </a:r>
            <a:r>
              <a:rPr lang="en-IN" baseline="0" dirty="0"/>
              <a:t> PRASAD Receiving the Best State Teacher Award of 2022-23 from our Honourable Chief Minister Sri. Y.S.Jagan Mohan Reddy Garu </a:t>
            </a:r>
            <a:r>
              <a:rPr lang="en-US" baseline="0" dirty="0"/>
              <a:t>and our Department </a:t>
            </a:r>
            <a:r>
              <a:rPr lang="en-US" baseline="0" dirty="0" err="1"/>
              <a:t>Commisioner</a:t>
            </a:r>
            <a:r>
              <a:rPr lang="en-US" baseline="0" dirty="0"/>
              <a:t> Smt. </a:t>
            </a:r>
            <a:r>
              <a:rPr lang="en-US" baseline="0" dirty="0" err="1"/>
              <a:t>C.Naga</a:t>
            </a:r>
            <a:r>
              <a:rPr lang="en-US" baseline="0" dirty="0"/>
              <a:t> </a:t>
            </a:r>
            <a:r>
              <a:rPr lang="en-US" baseline="0" dirty="0" err="1"/>
              <a:t>Rani</a:t>
            </a:r>
            <a:r>
              <a:rPr lang="en-US" baseline="0" dirty="0"/>
              <a:t> </a:t>
            </a:r>
            <a:r>
              <a:rPr lang="en-US" baseline="0" dirty="0" err="1"/>
              <a:t>Garu</a:t>
            </a:r>
            <a:r>
              <a:rPr lang="en-US" baseline="0" dirty="0"/>
              <a:t> I.A.S</a:t>
            </a:r>
            <a:endParaRPr lang="en-IN" baseline="0" dirty="0"/>
          </a:p>
        </p:txBody>
      </p:sp>
      <p:sp>
        <p:nvSpPr>
          <p:cNvPr id="4" name="Slide Number Placeholder 3"/>
          <p:cNvSpPr>
            <a:spLocks noGrp="1"/>
          </p:cNvSpPr>
          <p:nvPr>
            <p:ph type="sldNum" sz="quarter" idx="10"/>
          </p:nvPr>
        </p:nvSpPr>
        <p:spPr/>
        <p:txBody>
          <a:bodyPr/>
          <a:lstStyle/>
          <a:p>
            <a:fld id="{BE9E58F7-BD41-41F0-880A-BFF58D3486D2}"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EA901440-A0B7-4133-B224-EBCA69BD406E}" type="datetimeFigureOut">
              <a:rPr lang="en-US" smtClean="0"/>
              <a:pPr/>
              <a:t>9/10/2024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657CA78D-770D-40D0-AE1E-9AA91402A611}"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A901440-A0B7-4133-B224-EBCA69BD406E}"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7CA78D-770D-40D0-AE1E-9AA91402A61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A901440-A0B7-4133-B224-EBCA69BD406E}"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7CA78D-770D-40D0-AE1E-9AA91402A61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A901440-A0B7-4133-B224-EBCA69BD406E}"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7CA78D-770D-40D0-AE1E-9AA91402A61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A901440-A0B7-4133-B224-EBCA69BD406E}"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7CA78D-770D-40D0-AE1E-9AA91402A611}"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A901440-A0B7-4133-B224-EBCA69BD406E}"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7CA78D-770D-40D0-AE1E-9AA91402A61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A901440-A0B7-4133-B224-EBCA69BD406E}" type="datetimeFigureOut">
              <a:rPr lang="en-US" smtClean="0"/>
              <a:pPr/>
              <a:t>9/10/2024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7CA78D-770D-40D0-AE1E-9AA91402A61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EA901440-A0B7-4133-B224-EBCA69BD406E}" type="datetimeFigureOut">
              <a:rPr lang="en-US" smtClean="0"/>
              <a:pPr/>
              <a:t>9/10/2024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7CA78D-770D-40D0-AE1E-9AA91402A61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01440-A0B7-4133-B224-EBCA69BD406E}" type="datetimeFigureOut">
              <a:rPr lang="en-US" smtClean="0"/>
              <a:pPr/>
              <a:t>9/10/2024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7CA78D-770D-40D0-AE1E-9AA91402A61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A901440-A0B7-4133-B224-EBCA69BD406E}"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7CA78D-770D-40D0-AE1E-9AA91402A61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A901440-A0B7-4133-B224-EBCA69BD406E}"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657CA78D-770D-40D0-AE1E-9AA91402A611}"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dirty="0"/>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A901440-A0B7-4133-B224-EBCA69BD406E}" type="datetimeFigureOut">
              <a:rPr lang="en-US" smtClean="0"/>
              <a:pPr/>
              <a:t>9/10/2024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57CA78D-770D-40D0-AE1E-9AA91402A611}"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microsoft.com/office/2007/relationships/hdphoto" Target="NUL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clrChange>
              <a:clrFrom>
                <a:srgbClr val="0F2437"/>
              </a:clrFrom>
              <a:clrTo>
                <a:srgbClr val="0F2437">
                  <a:alpha val="0"/>
                </a:srgbClr>
              </a:clrTo>
            </a:clrChange>
            <a:duotone>
              <a:schemeClr val="accent1">
                <a:shade val="45000"/>
                <a:satMod val="135000"/>
              </a:schemeClr>
              <a:prstClr val="white"/>
            </a:duotone>
          </a:blip>
          <a:srcRect/>
          <a:stretch>
            <a:fillRect/>
          </a:stretch>
        </p:blipFill>
        <p:spPr bwMode="auto">
          <a:xfrm>
            <a:off x="-1" y="0"/>
            <a:ext cx="9144001" cy="7215166"/>
          </a:xfrm>
          <a:prstGeom prst="rect">
            <a:avLst/>
          </a:prstGeom>
          <a:noFill/>
          <a:ln w="9525">
            <a:noFill/>
            <a:miter lim="800000"/>
            <a:headEnd/>
            <a:tailEnd/>
          </a:ln>
          <a:effectLst/>
        </p:spPr>
      </p:pic>
      <p:sp>
        <p:nvSpPr>
          <p:cNvPr id="2" name="Title 1"/>
          <p:cNvSpPr>
            <a:spLocks noGrp="1"/>
          </p:cNvSpPr>
          <p:nvPr>
            <p:ph type="ctrTitle"/>
          </p:nvPr>
        </p:nvSpPr>
        <p:spPr>
          <a:xfrm>
            <a:off x="214282" y="428604"/>
            <a:ext cx="8715436" cy="1785950"/>
          </a:xfrm>
        </p:spPr>
        <p:txBody>
          <a:bodyPr>
            <a:normAutofit/>
          </a:bodyPr>
          <a:lstStyle/>
          <a:p>
            <a:pPr algn="ctr"/>
            <a:r>
              <a:rPr lang="en-US" sz="3600" dirty="0">
                <a:solidFill>
                  <a:srgbClr val="FFFF00"/>
                </a:solidFill>
                <a:latin typeface="Arial Narrow" pitchFamily="34" charset="0"/>
              </a:rPr>
              <a:t>Government polytechnic for women </a:t>
            </a:r>
            <a:r>
              <a:rPr lang="en-US" sz="3600" dirty="0" err="1">
                <a:solidFill>
                  <a:srgbClr val="FFFF00"/>
                </a:solidFill>
                <a:latin typeface="Arial Narrow" pitchFamily="34" charset="0"/>
              </a:rPr>
              <a:t>kadapa</a:t>
            </a:r>
            <a:br>
              <a:rPr lang="en-US" sz="3600" dirty="0">
                <a:solidFill>
                  <a:schemeClr val="tx1"/>
                </a:solidFill>
                <a:latin typeface="Arial Narrow" pitchFamily="34" charset="0"/>
              </a:rPr>
            </a:br>
            <a:r>
              <a:rPr lang="en-US" sz="2000" dirty="0">
                <a:solidFill>
                  <a:schemeClr val="bg1"/>
                </a:solidFill>
                <a:latin typeface="Arial Narrow" pitchFamily="34" charset="0"/>
              </a:rPr>
              <a:t>Approved by AICTE, New Delhi &amp;Affiliated to SBTET  AP</a:t>
            </a:r>
            <a:endParaRPr lang="en-US" sz="3600" dirty="0">
              <a:solidFill>
                <a:schemeClr val="bg1"/>
              </a:solidFill>
              <a:latin typeface="Arial Narrow" pitchFamily="34" charset="0"/>
            </a:endParaRPr>
          </a:p>
        </p:txBody>
      </p:sp>
      <p:sp>
        <p:nvSpPr>
          <p:cNvPr id="5" name="Subtitle 4"/>
          <p:cNvSpPr>
            <a:spLocks noGrp="1"/>
          </p:cNvSpPr>
          <p:nvPr>
            <p:ph type="subTitle" idx="1"/>
          </p:nvPr>
        </p:nvSpPr>
        <p:spPr>
          <a:xfrm>
            <a:off x="533400" y="2500306"/>
            <a:ext cx="7854696" cy="4500594"/>
          </a:xfrm>
        </p:spPr>
        <p:txBody>
          <a:bodyPr/>
          <a:lstStyle/>
          <a:p>
            <a:pPr algn="ctr"/>
            <a:endParaRPr lang="en-IN" dirty="0"/>
          </a:p>
          <a:p>
            <a:pPr algn="ctr"/>
            <a:endParaRPr lang="en-IN" dirty="0"/>
          </a:p>
          <a:p>
            <a:pPr algn="ctr"/>
            <a:endParaRPr lang="en-IN" dirty="0"/>
          </a:p>
          <a:p>
            <a:pPr algn="ctr"/>
            <a:r>
              <a:rPr lang="en-IN" dirty="0">
                <a:solidFill>
                  <a:schemeClr val="bg1"/>
                </a:solidFill>
              </a:rPr>
              <a:t>Half yearly Magzine</a:t>
            </a:r>
          </a:p>
        </p:txBody>
      </p:sp>
      <p:sp>
        <p:nvSpPr>
          <p:cNvPr id="6" name="Rounded Rectangle 5"/>
          <p:cNvSpPr/>
          <p:nvPr/>
        </p:nvSpPr>
        <p:spPr>
          <a:xfrm>
            <a:off x="2857488" y="4500570"/>
            <a:ext cx="4357718" cy="642942"/>
          </a:xfrm>
          <a:prstGeom prst="round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TextBox 6"/>
          <p:cNvSpPr txBox="1"/>
          <p:nvPr/>
        </p:nvSpPr>
        <p:spPr>
          <a:xfrm>
            <a:off x="3214678" y="4643446"/>
            <a:ext cx="3643338" cy="369332"/>
          </a:xfrm>
          <a:prstGeom prst="rect">
            <a:avLst/>
          </a:prstGeom>
          <a:noFill/>
        </p:spPr>
        <p:txBody>
          <a:bodyPr wrap="square" rtlCol="0">
            <a:spAutoFit/>
          </a:bodyPr>
          <a:lstStyle/>
          <a:p>
            <a:pPr algn="ctr"/>
            <a:r>
              <a:rPr lang="en-US" dirty="0">
                <a:solidFill>
                  <a:schemeClr val="bg1"/>
                </a:solidFill>
              </a:rPr>
              <a:t>July-December 2022</a:t>
            </a:r>
          </a:p>
        </p:txBody>
      </p:sp>
      <p:sp>
        <p:nvSpPr>
          <p:cNvPr id="8" name="Rectangle 7"/>
          <p:cNvSpPr/>
          <p:nvPr/>
        </p:nvSpPr>
        <p:spPr>
          <a:xfrm>
            <a:off x="2285984" y="5072074"/>
            <a:ext cx="4572000" cy="646331"/>
          </a:xfrm>
          <a:prstGeom prst="rect">
            <a:avLst/>
          </a:prstGeom>
          <a:ln>
            <a:solidFill>
              <a:schemeClr val="tx1"/>
            </a:solidFill>
          </a:ln>
        </p:spPr>
        <p:txBody>
          <a:bodyPr>
            <a:spAutoFit/>
          </a:bodyPr>
          <a:lstStyle/>
          <a:p>
            <a:pPr algn="ctr"/>
            <a:r>
              <a:rPr lang="en-US" dirty="0">
                <a:solidFill>
                  <a:schemeClr val="bg1"/>
                </a:solidFill>
              </a:rPr>
              <a:t>Department of</a:t>
            </a:r>
          </a:p>
          <a:p>
            <a:pPr algn="ctr"/>
            <a:r>
              <a:rPr lang="en-US" dirty="0">
                <a:solidFill>
                  <a:schemeClr val="bg1"/>
                </a:solidFill>
              </a:rPr>
              <a:t>Computer   Engineering</a:t>
            </a:r>
          </a:p>
        </p:txBody>
      </p:sp>
      <p:sp>
        <p:nvSpPr>
          <p:cNvPr id="9" name="Rounded Rectangle 8"/>
          <p:cNvSpPr/>
          <p:nvPr/>
        </p:nvSpPr>
        <p:spPr>
          <a:xfrm>
            <a:off x="2786050" y="5786454"/>
            <a:ext cx="4000528" cy="500066"/>
          </a:xfrm>
          <a:prstGeom prst="roundRect">
            <a:avLst/>
          </a:prstGeom>
          <a:no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TextBox 9"/>
          <p:cNvSpPr txBox="1"/>
          <p:nvPr/>
        </p:nvSpPr>
        <p:spPr>
          <a:xfrm>
            <a:off x="3000364" y="5857892"/>
            <a:ext cx="3214710" cy="369332"/>
          </a:xfrm>
          <a:prstGeom prst="rect">
            <a:avLst/>
          </a:prstGeom>
          <a:noFill/>
        </p:spPr>
        <p:txBody>
          <a:bodyPr wrap="square" rtlCol="0">
            <a:spAutoFit/>
          </a:bodyPr>
          <a:lstStyle/>
          <a:p>
            <a:pPr algn="ctr"/>
            <a:r>
              <a:rPr lang="en-US" dirty="0">
                <a:solidFill>
                  <a:schemeClr val="bg1"/>
                </a:solidFill>
              </a:rPr>
              <a:t>Volume - 1 issue- 1</a:t>
            </a:r>
          </a:p>
        </p:txBody>
      </p:sp>
      <p:sp>
        <p:nvSpPr>
          <p:cNvPr id="11" name="Rounded Rectangle 10"/>
          <p:cNvSpPr/>
          <p:nvPr/>
        </p:nvSpPr>
        <p:spPr>
          <a:xfrm>
            <a:off x="2571736" y="2357430"/>
            <a:ext cx="4643470" cy="10715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85984" y="2786058"/>
            <a:ext cx="4143404" cy="707886"/>
          </a:xfrm>
          <a:prstGeom prst="rect">
            <a:avLst/>
          </a:prstGeom>
          <a:noFill/>
        </p:spPr>
        <p:txBody>
          <a:bodyPr wrap="square" rtlCol="0">
            <a:spAutoFit/>
          </a:bodyPr>
          <a:lstStyle/>
          <a:p>
            <a:r>
              <a:rPr lang="en-IN" sz="4000" b="1" dirty="0">
                <a:solidFill>
                  <a:srgbClr val="FFFF00"/>
                </a:solidFill>
                <a:latin typeface="Cambria Math" pitchFamily="18" charset="0"/>
                <a:ea typeface="Cambria Math" pitchFamily="18" charset="0"/>
              </a:rPr>
              <a:t>COMPUTECHIE</a:t>
            </a:r>
            <a:endParaRPr lang="en-US" sz="4000" b="1" dirty="0">
              <a:solidFill>
                <a:srgbClr val="FFFF00"/>
              </a:solidFill>
              <a:latin typeface="Cambria Math" pitchFamily="18" charset="0"/>
              <a:ea typeface="Cambria Math"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ig Data Stock Photos, Images and Backgrounds for Free Download"/>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0" y="0"/>
            <a:ext cx="9144000" cy="6858000"/>
          </a:xfrm>
          <a:prstGeom prst="rect">
            <a:avLst/>
          </a:prstGeom>
          <a:noFill/>
        </p:spPr>
      </p:pic>
      <p:sp>
        <p:nvSpPr>
          <p:cNvPr id="2" name="Title 1"/>
          <p:cNvSpPr>
            <a:spLocks noGrp="1"/>
          </p:cNvSpPr>
          <p:nvPr>
            <p:ph type="title"/>
          </p:nvPr>
        </p:nvSpPr>
        <p:spPr>
          <a:xfrm>
            <a:off x="609600" y="142853"/>
            <a:ext cx="2212848" cy="500065"/>
          </a:xfrm>
        </p:spPr>
        <p:txBody>
          <a:bodyPr>
            <a:normAutofit fontScale="90000"/>
          </a:bodyPr>
          <a:lstStyle/>
          <a:p>
            <a:r>
              <a:rPr lang="en-US" dirty="0">
                <a:ln w="12700">
                  <a:solidFill>
                    <a:schemeClr val="tx1"/>
                  </a:solidFill>
                  <a:prstDash val="solid"/>
                </a:ln>
                <a:solidFill>
                  <a:schemeClr val="tx1"/>
                </a:solidFill>
                <a:effectLst>
                  <a:outerShdw blurRad="41275" dist="20320" dir="1800000" algn="tl" rotWithShape="0">
                    <a:srgbClr val="000000">
                      <a:alpha val="40000"/>
                    </a:srgbClr>
                  </a:outerShdw>
                </a:effectLst>
                <a:latin typeface="Algerian" pitchFamily="82" charset="0"/>
              </a:rPr>
              <a:t>FACULTY ARTICLES</a:t>
            </a:r>
            <a:endParaRPr lang="en-US" dirty="0">
              <a:ln w="12700">
                <a:solidFill>
                  <a:schemeClr val="tx1"/>
                </a:solidFill>
                <a:prstDash val="solid"/>
              </a:ln>
              <a:solidFill>
                <a:schemeClr val="tx1"/>
              </a:solidFill>
            </a:endParaRPr>
          </a:p>
        </p:txBody>
      </p:sp>
      <p:sp>
        <p:nvSpPr>
          <p:cNvPr id="3" name="Text Placeholder 2"/>
          <p:cNvSpPr>
            <a:spLocks noGrp="1"/>
          </p:cNvSpPr>
          <p:nvPr>
            <p:ph type="body" sz="half" idx="2"/>
          </p:nvPr>
        </p:nvSpPr>
        <p:spPr>
          <a:xfrm>
            <a:off x="285720" y="1785926"/>
            <a:ext cx="8572560" cy="5072074"/>
          </a:xfrm>
        </p:spPr>
        <p:txBody>
          <a:bodyPr>
            <a:normAutofit/>
          </a:bodyPr>
          <a:lstStyle/>
          <a:p>
            <a:r>
              <a:rPr lang="en-US" dirty="0"/>
              <a:t>   Big data refers to large volumes of data that cannot be easily managed, processed, or analyzed using traditional data processing methods. It typically includes datasets that exceed the capabilities of traditional database systems or data processing tools.</a:t>
            </a:r>
          </a:p>
          <a:p>
            <a:r>
              <a:rPr lang="en-US" dirty="0"/>
              <a:t>    The term "big data" is often characterized by the 3Vs: volume, variety, and velocity. </a:t>
            </a:r>
          </a:p>
          <a:p>
            <a:pPr>
              <a:buFont typeface="Wingdings" pitchFamily="2" charset="2"/>
              <a:buChar char="Ø"/>
            </a:pPr>
            <a:r>
              <a:rPr lang="en-US" dirty="0"/>
              <a:t>  Volume: Big data involves massive amounts of data generated from various sources such as social media, sensor networks, transaction logs, and more. This data can range from terabytes to </a:t>
            </a:r>
            <a:r>
              <a:rPr lang="en-US" dirty="0" err="1"/>
              <a:t>petabytes</a:t>
            </a:r>
            <a:r>
              <a:rPr lang="en-US" dirty="0"/>
              <a:t> or even </a:t>
            </a:r>
            <a:r>
              <a:rPr lang="en-US" dirty="0" err="1"/>
              <a:t>exabytes</a:t>
            </a:r>
            <a:r>
              <a:rPr lang="en-US" dirty="0"/>
              <a:t>.</a:t>
            </a:r>
          </a:p>
          <a:p>
            <a:pPr>
              <a:buFont typeface="Wingdings" pitchFamily="2" charset="2"/>
              <a:buChar char="Ø"/>
            </a:pPr>
            <a:r>
              <a:rPr lang="en-US" dirty="0"/>
              <a:t>  Variety: Big data includes diverse types of data, including structured, semi-structured, and unstructured data. Structured data is organized and easily searchable, like data in traditional databases. Semi-structured data has some organization but lacks a formal structure, such as XML files. Unstructured data, on the other hand, has no predetermined structure, like social media posts, emails, videos, images, or sensor data.</a:t>
            </a:r>
          </a:p>
          <a:p>
            <a:pPr>
              <a:buFont typeface="Wingdings" pitchFamily="2" charset="2"/>
              <a:buChar char="Ø"/>
            </a:pPr>
            <a:r>
              <a:rPr lang="en-US" dirty="0"/>
              <a:t>   Velocity: Big data is constantly generated at high speeds, demanding real-time or near-real-time analysis. For example, social media platforms generate a vast amount of data in the form of posts, comments, likes, and shares every second.</a:t>
            </a:r>
          </a:p>
          <a:p>
            <a:r>
              <a:rPr lang="en-US" dirty="0"/>
              <a:t>        Big data offers significant opportunities for businesses, researchers, and organizations to extract valuable insights and make informed decisions. By analyzing large and complex datasets, patterns, correlations, and trends can be identified, leading to improved operational efficiency, targeted marketing, personalized recommendations, fraud detection, healthcare advancements, and more.</a:t>
            </a:r>
          </a:p>
          <a:p>
            <a:r>
              <a:rPr lang="en-US" dirty="0"/>
              <a:t>         However, big data also presents various challenges, including data storage and management, data quality and security, computational power, data privacy, and ethical concerns. Additionally, the sheer volume and complexity of big data require advanced technologies and techniques such as distributed computing, data mining, machine learning, artificial intelligence, and cloud computing to process, analyze, and extract meaningful insights from the data.</a:t>
            </a:r>
          </a:p>
          <a:p>
            <a:r>
              <a:rPr lang="en-US" sz="1600" dirty="0"/>
              <a:t>VARIOUS APPLICATIONS OF BIG DATA</a:t>
            </a:r>
            <a:r>
              <a:rPr lang="en-US" sz="1600" dirty="0">
                <a:latin typeface="Algerian" pitchFamily="82" charset="0"/>
              </a:rPr>
              <a:t>: </a:t>
            </a:r>
            <a:r>
              <a:rPr lang="en-US" dirty="0"/>
              <a:t>Energy Exploration, Financial Market Analysis, Fraud Detection, Health-related Research, And Environmental Protection.</a:t>
            </a:r>
          </a:p>
        </p:txBody>
      </p:sp>
      <p:sp>
        <p:nvSpPr>
          <p:cNvPr id="5" name="Rounded Rectangle 4"/>
          <p:cNvSpPr/>
          <p:nvPr/>
        </p:nvSpPr>
        <p:spPr>
          <a:xfrm>
            <a:off x="1500166" y="785794"/>
            <a:ext cx="4857784" cy="571504"/>
          </a:xfrm>
          <a:prstGeom prst="round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BIG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The Future Of Computing: Supercloud And Sky Computing"/>
          <p:cNvPicPr>
            <a:picLocks noChangeAspect="1" noChangeArrowheads="1"/>
          </p:cNvPicPr>
          <p:nvPr/>
        </p:nvPicPr>
        <p:blipFill>
          <a:blip r:embed="rId2">
            <a:duotone>
              <a:schemeClr val="accent1">
                <a:shade val="45000"/>
                <a:satMod val="135000"/>
              </a:schemeClr>
              <a:prstClr val="white"/>
            </a:duotone>
            <a:lum bright="26000"/>
          </a:blip>
          <a:srcRect/>
          <a:stretch>
            <a:fillRect/>
          </a:stretch>
        </p:blipFill>
        <p:spPr bwMode="auto">
          <a:xfrm>
            <a:off x="0" y="0"/>
            <a:ext cx="9144000" cy="6858000"/>
          </a:xfrm>
          <a:prstGeom prst="rect">
            <a:avLst/>
          </a:prstGeom>
          <a:noFill/>
        </p:spPr>
      </p:pic>
      <p:sp>
        <p:nvSpPr>
          <p:cNvPr id="2" name="Title 1"/>
          <p:cNvSpPr>
            <a:spLocks noGrp="1"/>
          </p:cNvSpPr>
          <p:nvPr>
            <p:ph type="title"/>
          </p:nvPr>
        </p:nvSpPr>
        <p:spPr>
          <a:xfrm>
            <a:off x="609600" y="214291"/>
            <a:ext cx="2212848" cy="428628"/>
          </a:xfrm>
        </p:spPr>
        <p:txBody>
          <a:bodyPr>
            <a:normAutofit fontScale="90000"/>
          </a:bodyPr>
          <a:lstStyle/>
          <a:p>
            <a:r>
              <a:rPr lang="en-US" sz="1800" dirty="0">
                <a:solidFill>
                  <a:schemeClr val="tx1"/>
                </a:solidFill>
                <a:latin typeface="Algerian" pitchFamily="82" charset="0"/>
              </a:rPr>
              <a:t>Student’s  articles</a:t>
            </a:r>
          </a:p>
        </p:txBody>
      </p:sp>
      <p:sp>
        <p:nvSpPr>
          <p:cNvPr id="3" name="Text Placeholder 2"/>
          <p:cNvSpPr>
            <a:spLocks noGrp="1"/>
          </p:cNvSpPr>
          <p:nvPr>
            <p:ph type="body" sz="half" idx="2"/>
          </p:nvPr>
        </p:nvSpPr>
        <p:spPr>
          <a:xfrm>
            <a:off x="214282" y="1785926"/>
            <a:ext cx="8501122" cy="4929222"/>
          </a:xfrm>
        </p:spPr>
        <p:txBody>
          <a:bodyPr>
            <a:normAutofit/>
          </a:bodyPr>
          <a:lstStyle/>
          <a:p>
            <a:r>
              <a:rPr lang="en-US" dirty="0"/>
              <a:t>     Cloud computing is the practice of using a network of remote servers hosted on the internet to store, manage, and process data rather than a local server or personal computer. It allows users to access their files and programs from anywhere with an internet connection, and eliminates the need for physical storage and processing power on individual devices.</a:t>
            </a:r>
          </a:p>
          <a:p>
            <a:r>
              <a:rPr lang="en-US" dirty="0"/>
              <a:t>     In cloud computing, the service provider maintains the hardware infrastructure, ensuring that it is secure, scalable, and available for use. The user can leverage the provider's resources and capabilities, such as storage space, processing power, and software applications, on a pay-as-you-go basis.</a:t>
            </a:r>
          </a:p>
          <a:p>
            <a:r>
              <a:rPr lang="en-US" dirty="0"/>
              <a:t>     There are different types of cloud computing services, including software-as-a-service (</a:t>
            </a:r>
            <a:r>
              <a:rPr lang="en-US" dirty="0" err="1"/>
              <a:t>SaaS</a:t>
            </a:r>
            <a:r>
              <a:rPr lang="en-US" dirty="0"/>
              <a:t>), platform-as-a-service (</a:t>
            </a:r>
            <a:r>
              <a:rPr lang="en-US" dirty="0" err="1"/>
              <a:t>PaaS</a:t>
            </a:r>
            <a:r>
              <a:rPr lang="en-US" dirty="0"/>
              <a:t>), and infrastructure-as-a-service (</a:t>
            </a:r>
            <a:r>
              <a:rPr lang="en-US" dirty="0" err="1"/>
              <a:t>IaaS</a:t>
            </a:r>
            <a:r>
              <a:rPr lang="en-US" dirty="0"/>
              <a:t>). </a:t>
            </a:r>
            <a:r>
              <a:rPr lang="en-US" dirty="0" err="1"/>
              <a:t>SaaS</a:t>
            </a:r>
            <a:r>
              <a:rPr lang="en-US" dirty="0"/>
              <a:t> allows users to access software applications on the cloud, eliminating the need for local installation. </a:t>
            </a:r>
            <a:r>
              <a:rPr lang="en-US" dirty="0" err="1"/>
              <a:t>PaaS</a:t>
            </a:r>
            <a:r>
              <a:rPr lang="en-US" dirty="0"/>
              <a:t> provides a platform for developing, testing, and deploying applications, while </a:t>
            </a:r>
            <a:r>
              <a:rPr lang="en-US" dirty="0" err="1"/>
              <a:t>IaaS</a:t>
            </a:r>
            <a:r>
              <a:rPr lang="en-US" dirty="0"/>
              <a:t> offers virtualized computing resources, including servers, storage, and networks.</a:t>
            </a:r>
          </a:p>
          <a:p>
            <a:r>
              <a:rPr lang="en-US" dirty="0"/>
              <a:t>     Cloud computing offers numerous advantages. It provides flexibility and scalability, allowing businesses to easily adjust their resources as needed. It also promotes collaboration and remote work, as multiple users can access and work on the same files simultaneously. Additionally, cloud computing offers cost savings, as it eliminates the need for upfront investments in hardware and reduces maintenance and energy costs.</a:t>
            </a:r>
          </a:p>
          <a:p>
            <a:r>
              <a:rPr lang="en-US" dirty="0"/>
              <a:t>      However, there are also concerns associated with cloud computing. Data security and privacy are often major concerns, as users need to trust the cloud service provider to keep their data safe. There may also be potential issues with availability and reliance on an internet connection.</a:t>
            </a:r>
          </a:p>
          <a:p>
            <a:r>
              <a:rPr lang="en-US" dirty="0"/>
              <a:t>     Despite these concerns, cloud computing has become increasingly popular, both for personal and business use. It offers convenience, efficiency, and cost savings, making it an integral part of the modern technology landscape.</a:t>
            </a:r>
          </a:p>
          <a:p>
            <a:r>
              <a:rPr lang="en-US" sz="1200" dirty="0">
                <a:ea typeface="Calibri" pitchFamily="34" charset="0"/>
                <a:cs typeface="Calibri" pitchFamily="34" charset="0"/>
              </a:rPr>
              <a:t>VARIOUS APPLICATIONS OF CLOUD COMPUTING :   </a:t>
            </a:r>
            <a:r>
              <a:rPr lang="en-US" dirty="0"/>
              <a:t>Art, Business, Data Storage And Backup Services, Education, Entertainment, Management, Social Networking</a:t>
            </a:r>
          </a:p>
        </p:txBody>
      </p:sp>
      <p:sp>
        <p:nvSpPr>
          <p:cNvPr id="6" name="Snip Diagonal Corner Rectangle 5"/>
          <p:cNvSpPr/>
          <p:nvPr/>
        </p:nvSpPr>
        <p:spPr>
          <a:xfrm>
            <a:off x="357158" y="785794"/>
            <a:ext cx="5286412" cy="571504"/>
          </a:xfrm>
          <a:prstGeom prst="snip2Diag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CLOUD COMPUTING</a:t>
            </a:r>
          </a:p>
        </p:txBody>
      </p:sp>
      <p:sp>
        <p:nvSpPr>
          <p:cNvPr id="7" name="Rectangle 6"/>
          <p:cNvSpPr/>
          <p:nvPr/>
        </p:nvSpPr>
        <p:spPr>
          <a:xfrm>
            <a:off x="1500166" y="6488668"/>
            <a:ext cx="5643602" cy="369332"/>
          </a:xfrm>
          <a:prstGeom prst="rect">
            <a:avLst/>
          </a:prstGeom>
        </p:spPr>
        <p:txBody>
          <a:bodyPr wrap="square">
            <a:spAutoFit/>
          </a:bodyPr>
          <a:lstStyle/>
          <a:p>
            <a:pPr algn="ctr"/>
            <a:r>
              <a:rPr lang="en-US" b="1" dirty="0">
                <a:latin typeface="Algerian" pitchFamily="82" charset="0"/>
              </a:rPr>
              <a:t>GOVERNMENT POLYTECHNIC FOR WOMEN, KADAPA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90000"/>
                <a:satMod val="150000"/>
              </a:schemeClr>
              <a:schemeClr val="bg1">
                <a:tint val="88000"/>
                <a:satMod val="150000"/>
              </a:schemeClr>
            </a:duotone>
            <a:lum bright="38000" contrast="76000"/>
          </a:blip>
          <a:tile tx="0" ty="0" sx="65000" sy="65000" flip="none" algn="tl"/>
        </a:blipFill>
        <a:effectLst/>
      </p:bgPr>
    </p:bg>
    <p:spTree>
      <p:nvGrpSpPr>
        <p:cNvPr id="1" name=""/>
        <p:cNvGrpSpPr/>
        <p:nvPr/>
      </p:nvGrpSpPr>
      <p:grpSpPr>
        <a:xfrm>
          <a:off x="0" y="0"/>
          <a:ext cx="0" cy="0"/>
          <a:chOff x="0" y="0"/>
          <a:chExt cx="0" cy="0"/>
        </a:xfrm>
      </p:grpSpPr>
      <p:pic>
        <p:nvPicPr>
          <p:cNvPr id="5122" name="Picture 2" descr="Science And Technology Robot Download Free | Banner Background Image on  Lovepik | 400099344"/>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0" y="0"/>
            <a:ext cx="9144000" cy="6858000"/>
          </a:xfrm>
          <a:prstGeom prst="rect">
            <a:avLst/>
          </a:prstGeom>
          <a:noFill/>
        </p:spPr>
      </p:pic>
      <p:sp>
        <p:nvSpPr>
          <p:cNvPr id="2" name="Title 1"/>
          <p:cNvSpPr>
            <a:spLocks noGrp="1"/>
          </p:cNvSpPr>
          <p:nvPr>
            <p:ph type="title"/>
          </p:nvPr>
        </p:nvSpPr>
        <p:spPr>
          <a:xfrm>
            <a:off x="285720" y="214290"/>
            <a:ext cx="2786082" cy="428627"/>
          </a:xfrm>
        </p:spPr>
        <p:txBody>
          <a:bodyPr>
            <a:normAutofit/>
          </a:bodyPr>
          <a:lstStyle/>
          <a:p>
            <a:r>
              <a:rPr lang="en-US" dirty="0">
                <a:solidFill>
                  <a:schemeClr val="tx1"/>
                </a:solidFill>
                <a:latin typeface="Algerian" pitchFamily="82" charset="0"/>
              </a:rPr>
              <a:t>Student’s  articles</a:t>
            </a:r>
            <a:endParaRPr lang="en-US" dirty="0">
              <a:solidFill>
                <a:schemeClr val="tx1"/>
              </a:solidFill>
            </a:endParaRPr>
          </a:p>
        </p:txBody>
      </p:sp>
      <p:sp>
        <p:nvSpPr>
          <p:cNvPr id="3" name="Text Placeholder 2"/>
          <p:cNvSpPr>
            <a:spLocks noGrp="1"/>
          </p:cNvSpPr>
          <p:nvPr>
            <p:ph type="body" sz="half" idx="2"/>
          </p:nvPr>
        </p:nvSpPr>
        <p:spPr>
          <a:xfrm>
            <a:off x="142844" y="1785926"/>
            <a:ext cx="8572560" cy="4857783"/>
          </a:xfrm>
        </p:spPr>
        <p:txBody>
          <a:bodyPr>
            <a:normAutofit lnSpcReduction="10000"/>
          </a:bodyPr>
          <a:lstStyle/>
          <a:p>
            <a:r>
              <a:rPr lang="en-US" dirty="0"/>
              <a:t>      Robotics is an interdisciplinary field that combines computer science, engineering, and mathematics to create, design, and develop intelligent machines called robots. These robots are capable of performing a wide range of tasks autonomously or with minimal human intervention.</a:t>
            </a:r>
          </a:p>
          <a:p>
            <a:r>
              <a:rPr lang="en-US" dirty="0"/>
              <a:t>      The primary objective of robotics is to design and build machines that can substitute humans in executing dangerous, repetitive, or tedious tasks, thereby improving efficiency and productivity. Robots can be found in many industries, including manufacturing, healthcare, agriculture, defense, and space exploration.</a:t>
            </a:r>
          </a:p>
          <a:p>
            <a:r>
              <a:rPr lang="en-US" dirty="0"/>
              <a:t>       Robotics involves various branches and subfields, such as autonomous systems, artificial intelligence, machine learning, computer vision, </a:t>
            </a:r>
            <a:r>
              <a:rPr lang="en-US" dirty="0" err="1"/>
              <a:t>mechatronics</a:t>
            </a:r>
            <a:r>
              <a:rPr lang="en-US" dirty="0"/>
              <a:t>, and human-robot interaction. These disciplines contribute to the creation of robots with advanced capabilities like perception, decision-making, learning, and communication.</a:t>
            </a:r>
          </a:p>
          <a:p>
            <a:r>
              <a:rPr lang="en-US" dirty="0"/>
              <a:t>      There are different types of robots, such as industrial robots used in manufacturing processes, service robots employed in hospitality and healthcare industries, and exploration robots used in space missions and underwater exploration. These robots can have different forms, ranging from humanoid robots that resemble humans to drones and robotic arms.</a:t>
            </a:r>
          </a:p>
          <a:p>
            <a:r>
              <a:rPr lang="en-US" dirty="0"/>
              <a:t>      Advances in robotics have led to significant advancements in various sectors. In manufacturing, robots have revolutionized production lines, increasing precision, speed, and efficiency. In healthcare, surgical robots enable doctors to perform complex procedures with enhanced precision and reduced invasiveness. Moreover, robots are used in disaster response scenarios, environmental research, and even in the entertainment industry.</a:t>
            </a:r>
          </a:p>
          <a:p>
            <a:r>
              <a:rPr lang="en-US" dirty="0"/>
              <a:t>      However, robotics also poses challenges and ethical considerations. As robots become more intelligent, there are concerns about job displacement and the impact on society. There is also ongoing debate regarding the development of autonomous weapons and the ethical implications of using robots in warfare.</a:t>
            </a:r>
          </a:p>
          <a:p>
            <a:r>
              <a:rPr lang="en-US" dirty="0"/>
              <a:t>     Overall, robotics continues to evolve rapidly, pushing the boundaries of technological innovation. With ongoing research and development, robotics holds great promise for shaping the future by offering solutions to various global challenges and improving the quality of human life.</a:t>
            </a:r>
          </a:p>
          <a:p>
            <a:r>
              <a:rPr lang="en-US" b="1" dirty="0"/>
              <a:t>VARIOUS  Applications of robotics</a:t>
            </a:r>
            <a:r>
              <a:rPr lang="en-US" dirty="0"/>
              <a:t> · Manufacturing automation · Healthcare · Space Missions · Logistics · Education · Entertainment · Environmental monitoring.</a:t>
            </a:r>
          </a:p>
        </p:txBody>
      </p:sp>
      <p:sp>
        <p:nvSpPr>
          <p:cNvPr id="5" name="Snip and Round Single Corner Rectangle 4"/>
          <p:cNvSpPr/>
          <p:nvPr/>
        </p:nvSpPr>
        <p:spPr>
          <a:xfrm>
            <a:off x="500034" y="785794"/>
            <a:ext cx="4786346" cy="642942"/>
          </a:xfrm>
          <a:prstGeom prst="snipRound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                  ROBOTICS TECHNOLOGY</a:t>
            </a:r>
          </a:p>
        </p:txBody>
      </p:sp>
      <p:sp>
        <p:nvSpPr>
          <p:cNvPr id="6" name="Rectangle 5"/>
          <p:cNvSpPr/>
          <p:nvPr/>
        </p:nvSpPr>
        <p:spPr>
          <a:xfrm>
            <a:off x="1643042" y="6488668"/>
            <a:ext cx="5500726" cy="369332"/>
          </a:xfrm>
          <a:prstGeom prst="rect">
            <a:avLst/>
          </a:prstGeom>
        </p:spPr>
        <p:txBody>
          <a:bodyPr wrap="square">
            <a:spAutoFit/>
          </a:bodyPr>
          <a:lstStyle/>
          <a:p>
            <a:pPr algn="ctr"/>
            <a:r>
              <a:rPr lang="en-US" b="1" dirty="0">
                <a:latin typeface="Algerian" pitchFamily="82" charset="0"/>
              </a:rPr>
              <a:t>GOVERNMENT POLYTECHNIC FOR WOMEN, KADAPA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duotone>
              <a:schemeClr val="accent1">
                <a:shade val="45000"/>
                <a:satMod val="135000"/>
              </a:schemeClr>
              <a:prstClr val="white"/>
            </a:duotone>
            <a:lum bright="26000"/>
          </a:blip>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214282" y="5000636"/>
            <a:ext cx="8515352" cy="1357322"/>
          </a:xfrm>
        </p:spPr>
        <p:txBody>
          <a:bodyPr>
            <a:normAutofit/>
          </a:bodyPr>
          <a:lstStyle/>
          <a:p>
            <a:r>
              <a:rPr lang="en-IN" sz="1800" dirty="0"/>
              <a:t>DR.V.HARI PRASAD Receiving the Best State Teacher Award of 2022-23 from our Honourable Chief Minister Sri. Y.S.Jagan Mohan Reddy Garu </a:t>
            </a:r>
            <a:r>
              <a:rPr lang="en-US" sz="1800" dirty="0"/>
              <a:t>and our Technical Education Department </a:t>
            </a:r>
            <a:r>
              <a:rPr lang="en-US" sz="1800" dirty="0" err="1"/>
              <a:t>Commisioner</a:t>
            </a:r>
            <a:r>
              <a:rPr lang="en-US" sz="1800" dirty="0"/>
              <a:t> Smt. </a:t>
            </a:r>
            <a:r>
              <a:rPr lang="en-US" sz="1800" dirty="0" err="1"/>
              <a:t>C.Naga</a:t>
            </a:r>
            <a:r>
              <a:rPr lang="en-US" sz="1800" dirty="0"/>
              <a:t> </a:t>
            </a:r>
            <a:r>
              <a:rPr lang="en-US" sz="1800" dirty="0" err="1"/>
              <a:t>Rani</a:t>
            </a:r>
            <a:r>
              <a:rPr lang="en-US" sz="1800" dirty="0"/>
              <a:t> </a:t>
            </a:r>
            <a:r>
              <a:rPr lang="en-US" sz="1800" dirty="0" err="1"/>
              <a:t>Garu</a:t>
            </a:r>
            <a:r>
              <a:rPr lang="en-US" sz="1800" dirty="0"/>
              <a:t> I.A.S</a:t>
            </a:r>
            <a:endParaRPr lang="en-IN" sz="1800" dirty="0"/>
          </a:p>
        </p:txBody>
      </p:sp>
      <p:pic>
        <p:nvPicPr>
          <p:cNvPr id="30722" name="Picture 2"/>
          <p:cNvPicPr>
            <a:picLocks noGrp="1" noChangeAspect="1" noChangeArrowheads="1"/>
          </p:cNvPicPr>
          <p:nvPr>
            <p:ph idx="1"/>
          </p:nvPr>
        </p:nvPicPr>
        <p:blipFill>
          <a:blip r:embed="rId4" cstate="print"/>
          <a:srcRect/>
          <a:stretch>
            <a:fillRect/>
          </a:stretch>
        </p:blipFill>
        <p:spPr bwMode="auto">
          <a:xfrm>
            <a:off x="5000628" y="785794"/>
            <a:ext cx="3863582" cy="450059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723" name="Picture 3"/>
          <p:cNvPicPr>
            <a:picLocks noChangeAspect="1" noChangeArrowheads="1"/>
          </p:cNvPicPr>
          <p:nvPr/>
        </p:nvPicPr>
        <p:blipFill>
          <a:blip r:embed="rId5"/>
          <a:srcRect/>
          <a:stretch>
            <a:fillRect/>
          </a:stretch>
        </p:blipFill>
        <p:spPr bwMode="auto">
          <a:xfrm>
            <a:off x="214282" y="785794"/>
            <a:ext cx="4643470" cy="450059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1000100" y="0"/>
            <a:ext cx="6715172" cy="642918"/>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3600" dirty="0">
                <a:ln w="12700">
                  <a:solidFill>
                    <a:schemeClr val="tx1"/>
                  </a:solidFill>
                  <a:prstDash val="solid"/>
                </a:ln>
                <a:solidFill>
                  <a:schemeClr val="tx1"/>
                </a:solidFill>
                <a:effectLst>
                  <a:outerShdw blurRad="41275" dist="20320" dir="1800000" algn="tl" rotWithShape="0">
                    <a:srgbClr val="000000">
                      <a:alpha val="40000"/>
                    </a:srgbClr>
                  </a:outerShdw>
                </a:effectLst>
                <a:latin typeface="Algerian" pitchFamily="82" charset="0"/>
              </a:rPr>
              <a:t>DEPARTMENT ACHIEVEMENTS</a:t>
            </a:r>
            <a:endParaRPr lang="en-US" sz="3600" dirty="0">
              <a:ln w="12700">
                <a:solidFill>
                  <a:schemeClr val="tx1"/>
                </a:solidFill>
                <a:prstDash val="solid"/>
              </a:ln>
              <a:solidFill>
                <a:schemeClr val="tx1"/>
              </a:solidFill>
              <a:effectLst>
                <a:outerShdw blurRad="41275" dist="20320" dir="1800000" algn="tl" rotWithShape="0">
                  <a:srgbClr val="000000">
                    <a:alpha val="40000"/>
                  </a:srgbClr>
                </a:outerShdw>
              </a:effectLst>
              <a:latin typeface="Algerian" pitchFamily="82" charset="0"/>
            </a:endParaRPr>
          </a:p>
        </p:txBody>
      </p:sp>
      <p:sp>
        <p:nvSpPr>
          <p:cNvPr id="8" name="Rectangle 7"/>
          <p:cNvSpPr/>
          <p:nvPr/>
        </p:nvSpPr>
        <p:spPr>
          <a:xfrm>
            <a:off x="1500166" y="6488668"/>
            <a:ext cx="5715040" cy="369332"/>
          </a:xfrm>
          <a:prstGeom prst="rect">
            <a:avLst/>
          </a:prstGeom>
        </p:spPr>
        <p:txBody>
          <a:bodyPr wrap="square">
            <a:spAutoFit/>
          </a:bodyPr>
          <a:lstStyle/>
          <a:p>
            <a:pPr algn="ctr"/>
            <a:r>
              <a:rPr lang="en-US" b="1" dirty="0">
                <a:latin typeface="Algerian" pitchFamily="82" charset="0"/>
              </a:rPr>
              <a:t>GOVERNMENT POLYTECHNIC FOR WOMEN, KADAPA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duotone>
              <a:schemeClr val="accent1">
                <a:shade val="45000"/>
                <a:satMod val="135000"/>
              </a:schemeClr>
              <a:prstClr val="white"/>
            </a:duotone>
            <a:lum bright="26000"/>
          </a:blip>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500034" y="214290"/>
            <a:ext cx="8305800" cy="1275608"/>
          </a:xfrm>
        </p:spPr>
        <p:txBody>
          <a:bodyPr>
            <a:noAutofit/>
          </a:bodyPr>
          <a:lstStyle/>
          <a:p>
            <a:pPr algn="ctr"/>
            <a:r>
              <a:rPr lang="en-IN" sz="4000" dirty="0">
                <a:solidFill>
                  <a:schemeClr val="tx1"/>
                </a:solidFill>
                <a:latin typeface="Algerian" pitchFamily="82" charset="0"/>
              </a:rPr>
              <a:t>ACTIVITIES IN DEPARTMEnt WEBINAR</a:t>
            </a:r>
            <a:endParaRPr lang="en-US" sz="4000" dirty="0">
              <a:solidFill>
                <a:schemeClr val="tx1"/>
              </a:solidFill>
            </a:endParaRPr>
          </a:p>
        </p:txBody>
      </p:sp>
      <p:pic>
        <p:nvPicPr>
          <p:cNvPr id="3" name="Picture 1"/>
          <p:cNvPicPr>
            <a:picLocks noChangeAspect="1" noChangeArrowheads="1"/>
          </p:cNvPicPr>
          <p:nvPr/>
        </p:nvPicPr>
        <p:blipFill>
          <a:blip r:embed="rId3" cstate="print"/>
          <a:srcRect/>
          <a:stretch>
            <a:fillRect/>
          </a:stretch>
        </p:blipFill>
        <p:spPr bwMode="auto">
          <a:xfrm>
            <a:off x="785786" y="1571612"/>
            <a:ext cx="2786082" cy="20717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Picture 2"/>
          <p:cNvPicPr>
            <a:picLocks noChangeAspect="1" noChangeArrowheads="1"/>
          </p:cNvPicPr>
          <p:nvPr/>
        </p:nvPicPr>
        <p:blipFill>
          <a:blip r:embed="rId4" cstate="print"/>
          <a:srcRect/>
          <a:stretch>
            <a:fillRect/>
          </a:stretch>
        </p:blipFill>
        <p:spPr bwMode="auto">
          <a:xfrm>
            <a:off x="4714876" y="1571612"/>
            <a:ext cx="2857520" cy="20717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3"/>
          <p:cNvPicPr>
            <a:picLocks noChangeAspect="1" noChangeArrowheads="1"/>
          </p:cNvPicPr>
          <p:nvPr/>
        </p:nvPicPr>
        <p:blipFill>
          <a:blip r:embed="rId5" cstate="print"/>
          <a:srcRect/>
          <a:stretch>
            <a:fillRect/>
          </a:stretch>
        </p:blipFill>
        <p:spPr bwMode="auto">
          <a:xfrm>
            <a:off x="785786" y="4092964"/>
            <a:ext cx="2714644" cy="23364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4"/>
          <p:cNvPicPr>
            <a:picLocks noChangeAspect="1" noChangeArrowheads="1"/>
          </p:cNvPicPr>
          <p:nvPr/>
        </p:nvPicPr>
        <p:blipFill>
          <a:blip r:embed="rId6" cstate="print"/>
          <a:srcRect/>
          <a:stretch>
            <a:fillRect/>
          </a:stretch>
        </p:blipFill>
        <p:spPr bwMode="auto">
          <a:xfrm>
            <a:off x="4643438" y="4071942"/>
            <a:ext cx="2830354" cy="22860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Rectangle 7"/>
          <p:cNvSpPr/>
          <p:nvPr/>
        </p:nvSpPr>
        <p:spPr>
          <a:xfrm>
            <a:off x="1571604" y="6488668"/>
            <a:ext cx="5572164" cy="369332"/>
          </a:xfrm>
          <a:prstGeom prst="rect">
            <a:avLst/>
          </a:prstGeom>
        </p:spPr>
        <p:txBody>
          <a:bodyPr wrap="square">
            <a:spAutoFit/>
          </a:bodyPr>
          <a:lstStyle/>
          <a:p>
            <a:pPr algn="ctr"/>
            <a:r>
              <a:rPr lang="en-US" b="1" dirty="0">
                <a:latin typeface="Algerian" pitchFamily="82" charset="0"/>
              </a:rPr>
              <a:t>GOVERNMENT POLYTECHNIC FOR WOMEN, KADAPA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noChangeArrowheads="1"/>
          </p:cNvPicPr>
          <p:nvPr/>
        </p:nvPicPr>
        <p:blipFill>
          <a:blip r:embed="rId2">
            <a:duotone>
              <a:schemeClr val="accent1">
                <a:shade val="45000"/>
                <a:satMod val="135000"/>
              </a:schemeClr>
              <a:prstClr val="white"/>
            </a:duotone>
            <a:lum bright="26000"/>
          </a:blip>
          <a:srcRect/>
          <a:stretch>
            <a:fillRect/>
          </a:stretch>
        </p:blipFill>
        <p:spPr bwMode="auto">
          <a:xfrm>
            <a:off x="-214346" y="0"/>
            <a:ext cx="9358346" cy="6858000"/>
          </a:xfrm>
          <a:prstGeom prst="rect">
            <a:avLst/>
          </a:prstGeom>
          <a:noFill/>
          <a:ln w="9525">
            <a:noFill/>
            <a:miter lim="800000"/>
            <a:headEnd/>
            <a:tailEnd/>
          </a:ln>
          <a:effectLst/>
        </p:spPr>
      </p:pic>
      <p:sp>
        <p:nvSpPr>
          <p:cNvPr id="4" name="Rectangle 3"/>
          <p:cNvSpPr/>
          <p:nvPr/>
        </p:nvSpPr>
        <p:spPr>
          <a:xfrm>
            <a:off x="2786050" y="0"/>
            <a:ext cx="2786082" cy="57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28926" y="0"/>
            <a:ext cx="2500330" cy="461665"/>
          </a:xfrm>
          <a:prstGeom prst="rect">
            <a:avLst/>
          </a:prstGeom>
          <a:noFill/>
        </p:spPr>
        <p:txBody>
          <a:bodyPr wrap="square" rtlCol="0">
            <a:spAutoFit/>
          </a:bodyPr>
          <a:lstStyle/>
          <a:p>
            <a:r>
              <a:rPr lang="en-IN" sz="2400" u="sng" dirty="0"/>
              <a:t>CROSS WORD</a:t>
            </a:r>
            <a:endParaRPr lang="en-US" sz="2400" u="sng" dirty="0"/>
          </a:p>
        </p:txBody>
      </p:sp>
      <p:sp>
        <p:nvSpPr>
          <p:cNvPr id="7" name="Rectangle 6"/>
          <p:cNvSpPr/>
          <p:nvPr/>
        </p:nvSpPr>
        <p:spPr>
          <a:xfrm>
            <a:off x="1857356" y="1214422"/>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57356" y="1714488"/>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428860" y="221455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57356" y="4143380"/>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71868" y="221455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71868" y="3214686"/>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71868" y="2714620"/>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143372" y="221455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00364" y="221455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857356" y="221455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57356" y="2714620"/>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857356" y="3214686"/>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857356" y="714356"/>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857356" y="3714752"/>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571868" y="1714488"/>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571868" y="3714752"/>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571868" y="471488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286380" y="5715016"/>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571868" y="4214818"/>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286380" y="3714752"/>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857884" y="471488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00892" y="471488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29388" y="471488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286380" y="4214818"/>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286380" y="5214950"/>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000364" y="471488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714876" y="471488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143372" y="471488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286380" y="471488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429388" y="5214950"/>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429388" y="2214554"/>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429388" y="4214818"/>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429388" y="3214686"/>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29388" y="3714752"/>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429388" y="2714620"/>
            <a:ext cx="50006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14346" y="4786322"/>
            <a:ext cx="3214710" cy="2071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142908" y="4929198"/>
            <a:ext cx="3071834" cy="1754326"/>
          </a:xfrm>
          <a:prstGeom prst="rect">
            <a:avLst/>
          </a:prstGeom>
          <a:noFill/>
        </p:spPr>
        <p:txBody>
          <a:bodyPr wrap="square" rtlCol="0">
            <a:spAutoFit/>
          </a:bodyPr>
          <a:lstStyle/>
          <a:p>
            <a:r>
              <a:rPr lang="en-IN" u="sng" dirty="0"/>
              <a:t>WORDS DOWN</a:t>
            </a:r>
          </a:p>
          <a:p>
            <a:r>
              <a:rPr lang="en-IN" dirty="0"/>
              <a:t>1. Use </a:t>
            </a:r>
            <a:r>
              <a:rPr lang="en-IN" dirty="0" err="1"/>
              <a:t>google</a:t>
            </a:r>
            <a:r>
              <a:rPr lang="en-IN" dirty="0"/>
              <a:t> to search it</a:t>
            </a:r>
          </a:p>
          <a:p>
            <a:r>
              <a:rPr lang="en-IN" dirty="0"/>
              <a:t>2.Shows the picture</a:t>
            </a:r>
          </a:p>
          <a:p>
            <a:r>
              <a:rPr lang="en-IN" dirty="0"/>
              <a:t>3.Comes use toner</a:t>
            </a:r>
          </a:p>
          <a:p>
            <a:r>
              <a:rPr lang="en-IN" dirty="0"/>
              <a:t>5. Connect accessories to computers</a:t>
            </a:r>
            <a:endParaRPr lang="en-US" dirty="0"/>
          </a:p>
        </p:txBody>
      </p:sp>
      <p:sp>
        <p:nvSpPr>
          <p:cNvPr id="45" name="Rectangle 44"/>
          <p:cNvSpPr/>
          <p:nvPr/>
        </p:nvSpPr>
        <p:spPr>
          <a:xfrm>
            <a:off x="7000892" y="5214950"/>
            <a:ext cx="2143108" cy="15001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000892" y="5286388"/>
            <a:ext cx="2143108" cy="923330"/>
          </a:xfrm>
          <a:prstGeom prst="rect">
            <a:avLst/>
          </a:prstGeom>
          <a:noFill/>
        </p:spPr>
        <p:txBody>
          <a:bodyPr wrap="square" rtlCol="0">
            <a:spAutoFit/>
          </a:bodyPr>
          <a:lstStyle/>
          <a:p>
            <a:r>
              <a:rPr lang="en-IN" u="sng" dirty="0"/>
              <a:t>WORDS ACROSS</a:t>
            </a:r>
          </a:p>
          <a:p>
            <a:r>
              <a:rPr lang="en-IN" dirty="0"/>
              <a:t>4.Not for typing</a:t>
            </a:r>
          </a:p>
          <a:p>
            <a:r>
              <a:rPr lang="en-IN" dirty="0"/>
              <a:t>6.For typing</a:t>
            </a:r>
            <a:endParaRPr lang="en-US" dirty="0"/>
          </a:p>
        </p:txBody>
      </p:sp>
      <p:sp>
        <p:nvSpPr>
          <p:cNvPr id="47" name="Rounded Rectangle 46"/>
          <p:cNvSpPr/>
          <p:nvPr/>
        </p:nvSpPr>
        <p:spPr>
          <a:xfrm>
            <a:off x="2928926" y="428604"/>
            <a:ext cx="2500330" cy="6429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071802" y="571480"/>
            <a:ext cx="2143140" cy="369332"/>
          </a:xfrm>
          <a:prstGeom prst="rect">
            <a:avLst/>
          </a:prstGeom>
          <a:noFill/>
        </p:spPr>
        <p:txBody>
          <a:bodyPr wrap="square" rtlCol="0">
            <a:spAutoFit/>
          </a:bodyPr>
          <a:lstStyle/>
          <a:p>
            <a:r>
              <a:rPr lang="en-IN" dirty="0"/>
              <a:t>On the Computer</a:t>
            </a:r>
            <a:endParaRPr lang="en-US" dirty="0"/>
          </a:p>
        </p:txBody>
      </p:sp>
      <p:sp>
        <p:nvSpPr>
          <p:cNvPr id="49" name="TextBox 48"/>
          <p:cNvSpPr txBox="1"/>
          <p:nvPr/>
        </p:nvSpPr>
        <p:spPr>
          <a:xfrm>
            <a:off x="1428728" y="571480"/>
            <a:ext cx="214314" cy="369332"/>
          </a:xfrm>
          <a:prstGeom prst="rect">
            <a:avLst/>
          </a:prstGeom>
          <a:noFill/>
        </p:spPr>
        <p:txBody>
          <a:bodyPr wrap="square" rtlCol="0">
            <a:spAutoFit/>
          </a:bodyPr>
          <a:lstStyle/>
          <a:p>
            <a:r>
              <a:rPr lang="en-IN" dirty="0"/>
              <a:t>1</a:t>
            </a:r>
            <a:endParaRPr lang="en-US" dirty="0"/>
          </a:p>
        </p:txBody>
      </p:sp>
      <p:sp>
        <p:nvSpPr>
          <p:cNvPr id="52" name="TextBox 51"/>
          <p:cNvSpPr txBox="1"/>
          <p:nvPr/>
        </p:nvSpPr>
        <p:spPr>
          <a:xfrm>
            <a:off x="6143636" y="2071678"/>
            <a:ext cx="214314" cy="369332"/>
          </a:xfrm>
          <a:prstGeom prst="rect">
            <a:avLst/>
          </a:prstGeom>
          <a:noFill/>
        </p:spPr>
        <p:txBody>
          <a:bodyPr wrap="square" rtlCol="0">
            <a:spAutoFit/>
          </a:bodyPr>
          <a:lstStyle/>
          <a:p>
            <a:r>
              <a:rPr lang="en-IN" dirty="0"/>
              <a:t>3</a:t>
            </a:r>
            <a:endParaRPr lang="en-US" dirty="0"/>
          </a:p>
        </p:txBody>
      </p:sp>
      <p:sp>
        <p:nvSpPr>
          <p:cNvPr id="53" name="TextBox 52"/>
          <p:cNvSpPr txBox="1"/>
          <p:nvPr/>
        </p:nvSpPr>
        <p:spPr>
          <a:xfrm>
            <a:off x="1643042" y="2071678"/>
            <a:ext cx="142876" cy="369332"/>
          </a:xfrm>
          <a:prstGeom prst="rect">
            <a:avLst/>
          </a:prstGeom>
          <a:noFill/>
        </p:spPr>
        <p:txBody>
          <a:bodyPr wrap="square" rtlCol="0">
            <a:spAutoFit/>
          </a:bodyPr>
          <a:lstStyle/>
          <a:p>
            <a:r>
              <a:rPr lang="en-IN" dirty="0"/>
              <a:t>4</a:t>
            </a:r>
            <a:endParaRPr lang="en-US" dirty="0"/>
          </a:p>
        </p:txBody>
      </p:sp>
      <p:sp>
        <p:nvSpPr>
          <p:cNvPr id="54" name="TextBox 53"/>
          <p:cNvSpPr txBox="1"/>
          <p:nvPr/>
        </p:nvSpPr>
        <p:spPr>
          <a:xfrm>
            <a:off x="7358082" y="4357694"/>
            <a:ext cx="214314" cy="369332"/>
          </a:xfrm>
          <a:prstGeom prst="rect">
            <a:avLst/>
          </a:prstGeom>
          <a:noFill/>
        </p:spPr>
        <p:txBody>
          <a:bodyPr wrap="square" rtlCol="0">
            <a:spAutoFit/>
          </a:bodyPr>
          <a:lstStyle/>
          <a:p>
            <a:r>
              <a:rPr lang="en-IN" dirty="0"/>
              <a:t>6</a:t>
            </a:r>
            <a:endParaRPr lang="en-US" dirty="0"/>
          </a:p>
        </p:txBody>
      </p:sp>
      <p:sp>
        <p:nvSpPr>
          <p:cNvPr id="55" name="TextBox 54"/>
          <p:cNvSpPr txBox="1"/>
          <p:nvPr/>
        </p:nvSpPr>
        <p:spPr>
          <a:xfrm>
            <a:off x="3286116" y="1571612"/>
            <a:ext cx="214314" cy="369332"/>
          </a:xfrm>
          <a:prstGeom prst="rect">
            <a:avLst/>
          </a:prstGeom>
          <a:noFill/>
        </p:spPr>
        <p:txBody>
          <a:bodyPr wrap="square" rtlCol="0">
            <a:spAutoFit/>
          </a:bodyPr>
          <a:lstStyle/>
          <a:p>
            <a:r>
              <a:rPr lang="en-IN" dirty="0"/>
              <a:t>2</a:t>
            </a:r>
            <a:endParaRPr lang="en-US" dirty="0"/>
          </a:p>
        </p:txBody>
      </p:sp>
      <p:sp>
        <p:nvSpPr>
          <p:cNvPr id="56" name="TextBox 55"/>
          <p:cNvSpPr txBox="1"/>
          <p:nvPr/>
        </p:nvSpPr>
        <p:spPr>
          <a:xfrm>
            <a:off x="4929190" y="3571876"/>
            <a:ext cx="214314" cy="369332"/>
          </a:xfrm>
          <a:prstGeom prst="rect">
            <a:avLst/>
          </a:prstGeom>
          <a:noFill/>
        </p:spPr>
        <p:txBody>
          <a:bodyPr wrap="square" rtlCol="0">
            <a:spAutoFit/>
          </a:bodyPr>
          <a:lstStyle/>
          <a:p>
            <a:r>
              <a:rPr lang="en-IN" dirty="0"/>
              <a:t>5</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duotone>
              <a:schemeClr val="accent1">
                <a:shade val="45000"/>
                <a:satMod val="135000"/>
              </a:schemeClr>
              <a:prstClr val="white"/>
            </a:duotone>
            <a:lum bright="26000"/>
          </a:blip>
          <a:srcRect/>
          <a:stretch>
            <a:fillRect/>
          </a:stretch>
        </p:blipFill>
        <p:spPr bwMode="auto">
          <a:xfrm>
            <a:off x="-214346" y="0"/>
            <a:ext cx="9358346" cy="6858000"/>
          </a:xfrm>
          <a:prstGeom prst="rect">
            <a:avLst/>
          </a:prstGeom>
          <a:noFill/>
          <a:ln w="9525">
            <a:noFill/>
            <a:miter lim="800000"/>
            <a:headEnd/>
            <a:tailEnd/>
          </a:ln>
          <a:effectLst/>
        </p:spPr>
      </p:pic>
      <p:sp>
        <p:nvSpPr>
          <p:cNvPr id="2" name="Title 1"/>
          <p:cNvSpPr>
            <a:spLocks noGrp="1"/>
          </p:cNvSpPr>
          <p:nvPr>
            <p:ph type="title"/>
          </p:nvPr>
        </p:nvSpPr>
        <p:spPr>
          <a:xfrm>
            <a:off x="428596" y="2357430"/>
            <a:ext cx="8305800" cy="1143000"/>
          </a:xfrm>
        </p:spPr>
        <p:txBody>
          <a:bodyPr>
            <a:normAutofit/>
          </a:bodyPr>
          <a:lstStyle/>
          <a:p>
            <a:pPr algn="ctr"/>
            <a:r>
              <a:rPr lang="en-IN" sz="7200" dirty="0">
                <a:solidFill>
                  <a:schemeClr val="tx1"/>
                </a:solidFill>
                <a:latin typeface="Algerian" pitchFamily="82" charset="0"/>
              </a:rPr>
              <a:t>THANK YOU!</a:t>
            </a:r>
            <a:endParaRPr lang="en-US" sz="7200" dirty="0">
              <a:solidFill>
                <a:schemeClr val="tx1"/>
              </a:solidFill>
              <a:latin typeface="Algerian"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duotone>
              <a:schemeClr val="accent1">
                <a:shade val="45000"/>
                <a:satMod val="135000"/>
              </a:schemeClr>
              <a:prstClr val="white"/>
            </a:duotone>
            <a:lum bright="26000"/>
          </a:blip>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500034" y="714356"/>
            <a:ext cx="8229600" cy="581772"/>
          </a:xfrm>
        </p:spPr>
        <p:txBody>
          <a:bodyPr>
            <a:noAutofit/>
          </a:bodyPr>
          <a:lstStyle/>
          <a:p>
            <a:pPr algn="ctr"/>
            <a:r>
              <a:rPr lang="en-US" sz="4000" dirty="0">
                <a:solidFill>
                  <a:schemeClr val="tx1"/>
                </a:solidFill>
                <a:latin typeface="Algerian" pitchFamily="82" charset="0"/>
              </a:rPr>
              <a:t>Department vision</a:t>
            </a:r>
          </a:p>
        </p:txBody>
      </p:sp>
      <p:sp>
        <p:nvSpPr>
          <p:cNvPr id="3" name="Content Placeholder 2"/>
          <p:cNvSpPr>
            <a:spLocks noGrp="1"/>
          </p:cNvSpPr>
          <p:nvPr>
            <p:ph idx="1"/>
          </p:nvPr>
        </p:nvSpPr>
        <p:spPr>
          <a:xfrm>
            <a:off x="457200" y="1357298"/>
            <a:ext cx="8229600" cy="5214974"/>
          </a:xfrm>
        </p:spPr>
        <p:txBody>
          <a:bodyPr>
            <a:normAutofit fontScale="92500" lnSpcReduction="20000"/>
          </a:bodyPr>
          <a:lstStyle/>
          <a:p>
            <a:pPr algn="just"/>
            <a:r>
              <a:rPr lang="en-US" sz="2000" dirty="0"/>
              <a:t>Develop computer engineers to be technologically adept, innovative, self-motivated, responsible citizen with human values, high  quality skill and to contribute significantly towards ever changing computer technologies</a:t>
            </a:r>
            <a:r>
              <a:rPr lang="en-US" dirty="0"/>
              <a:t>. </a:t>
            </a:r>
          </a:p>
          <a:p>
            <a:endParaRPr lang="en-US" dirty="0"/>
          </a:p>
          <a:p>
            <a:pPr algn="ctr">
              <a:buNone/>
            </a:pPr>
            <a:r>
              <a:rPr lang="en-US" sz="4000" dirty="0">
                <a:latin typeface="Algerian" pitchFamily="82" charset="0"/>
              </a:rPr>
              <a:t>Department mission</a:t>
            </a:r>
          </a:p>
          <a:p>
            <a:pPr>
              <a:buNone/>
            </a:pPr>
            <a:r>
              <a:rPr lang="en-US" sz="2800" dirty="0">
                <a:solidFill>
                  <a:schemeClr val="accent2">
                    <a:lumMod val="50000"/>
                  </a:schemeClr>
                </a:solidFill>
                <a:latin typeface="Algerian" pitchFamily="82" charset="0"/>
              </a:rPr>
              <a:t>M1: </a:t>
            </a:r>
            <a:r>
              <a:rPr lang="en-US" sz="2000" dirty="0"/>
              <a:t>To provide opportunity  to Diploma students who are capable of playing pivotal role in wide aspects of modern computer engineering.</a:t>
            </a:r>
          </a:p>
          <a:p>
            <a:pPr>
              <a:buNone/>
            </a:pPr>
            <a:r>
              <a:rPr lang="en-US" sz="2800" dirty="0">
                <a:solidFill>
                  <a:schemeClr val="accent2">
                    <a:lumMod val="50000"/>
                  </a:schemeClr>
                </a:solidFill>
                <a:latin typeface="Algerian" pitchFamily="82" charset="0"/>
              </a:rPr>
              <a:t>M2: </a:t>
            </a:r>
            <a:r>
              <a:rPr lang="en-US" sz="2000" dirty="0">
                <a:latin typeface="Algerian" pitchFamily="82" charset="0"/>
              </a:rPr>
              <a:t>T</a:t>
            </a:r>
            <a:r>
              <a:rPr lang="en-US" sz="2000" dirty="0"/>
              <a:t>o make the students understand basic concepts underlie in computer engineering and able to apply them creatively in different fields of engineering.</a:t>
            </a:r>
          </a:p>
          <a:p>
            <a:pPr>
              <a:buNone/>
            </a:pPr>
            <a:r>
              <a:rPr lang="en-US" sz="3000" dirty="0">
                <a:solidFill>
                  <a:schemeClr val="accent1">
                    <a:lumMod val="50000"/>
                  </a:schemeClr>
                </a:solidFill>
                <a:latin typeface="Algerian" pitchFamily="82" charset="0"/>
              </a:rPr>
              <a:t>M3: </a:t>
            </a:r>
            <a:r>
              <a:rPr lang="en-US" sz="2000" dirty="0"/>
              <a:t>To train the students sensitive to  the environment ,safety and economic context.</a:t>
            </a:r>
          </a:p>
          <a:p>
            <a:pPr>
              <a:buNone/>
            </a:pPr>
            <a:r>
              <a:rPr lang="en-US" sz="3000" dirty="0">
                <a:solidFill>
                  <a:schemeClr val="accent1">
                    <a:lumMod val="50000"/>
                  </a:schemeClr>
                </a:solidFill>
                <a:latin typeface="Algerian" pitchFamily="82" charset="0"/>
              </a:rPr>
              <a:t>M4: </a:t>
            </a:r>
            <a:r>
              <a:rPr lang="en-US" sz="2000" dirty="0"/>
              <a:t>To produce technically skilled students through intensive training in computer engineering tools and applications  and to  prepare the for professional career  and  further  research.</a:t>
            </a:r>
          </a:p>
        </p:txBody>
      </p:sp>
      <p:sp>
        <p:nvSpPr>
          <p:cNvPr id="4" name="Rounded Rectangle 3"/>
          <p:cNvSpPr/>
          <p:nvPr/>
        </p:nvSpPr>
        <p:spPr>
          <a:xfrm>
            <a:off x="0" y="6286520"/>
            <a:ext cx="9144000" cy="571480"/>
          </a:xfrm>
          <a:prstGeom prst="round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latin typeface="Algerian" pitchFamily="82" charset="0"/>
              </a:rPr>
              <a:t>GOVERNMENT POLYTECHNIC FOR WOMEN, KADAPA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duotone>
              <a:schemeClr val="accent1">
                <a:shade val="45000"/>
                <a:satMod val="135000"/>
              </a:schemeClr>
              <a:prstClr val="white"/>
            </a:duotone>
            <a:lum bright="26000"/>
          </a:blip>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285720" y="214290"/>
            <a:ext cx="8229600" cy="1000132"/>
          </a:xfrm>
        </p:spPr>
        <p:txBody>
          <a:bodyPr>
            <a:normAutofit/>
          </a:bodyPr>
          <a:lstStyle/>
          <a:p>
            <a:pPr algn="ctr"/>
            <a:r>
              <a:rPr lang="en-US" sz="4000" dirty="0">
                <a:solidFill>
                  <a:schemeClr val="tx1"/>
                </a:solidFill>
                <a:latin typeface="Algerian" pitchFamily="82" charset="0"/>
              </a:rPr>
              <a:t>ABOUT DEPARTMENT</a:t>
            </a:r>
          </a:p>
        </p:txBody>
      </p:sp>
      <p:sp>
        <p:nvSpPr>
          <p:cNvPr id="3" name="Content Placeholder 2"/>
          <p:cNvSpPr>
            <a:spLocks noGrp="1"/>
          </p:cNvSpPr>
          <p:nvPr>
            <p:ph idx="1"/>
          </p:nvPr>
        </p:nvSpPr>
        <p:spPr>
          <a:xfrm>
            <a:off x="428596" y="1857364"/>
            <a:ext cx="8229600" cy="4389120"/>
          </a:xfrm>
        </p:spPr>
        <p:txBody>
          <a:bodyPr>
            <a:noAutofit/>
          </a:bodyPr>
          <a:lstStyle/>
          <a:p>
            <a:r>
              <a:rPr lang="en-US" sz="2000" dirty="0"/>
              <a:t>The Department of Computer Engineering was established in the year 2008, offering “Diploma in Computer </a:t>
            </a:r>
            <a:r>
              <a:rPr lang="en-US" sz="2000" dirty="0" err="1"/>
              <a:t>Engg</a:t>
            </a:r>
            <a:r>
              <a:rPr lang="en-US" sz="2000" dirty="0"/>
              <a:t>” with intake 50, affiliated to SBTET, AP, </a:t>
            </a:r>
            <a:r>
              <a:rPr lang="en-US" sz="2000" dirty="0" err="1"/>
              <a:t>Mangalagiri</a:t>
            </a:r>
            <a:r>
              <a:rPr lang="en-US" sz="2000" dirty="0"/>
              <a:t>. The Diploma in Computer </a:t>
            </a:r>
            <a:r>
              <a:rPr lang="en-US" sz="2000" dirty="0" err="1"/>
              <a:t>Engg</a:t>
            </a:r>
            <a:r>
              <a:rPr lang="en-US" sz="2000" dirty="0"/>
              <a:t> </a:t>
            </a:r>
            <a:r>
              <a:rPr lang="en-US" sz="2000" dirty="0" err="1"/>
              <a:t>Programme</a:t>
            </a:r>
            <a:r>
              <a:rPr lang="en-US" sz="2000" dirty="0"/>
              <a:t> has a comprehensive curriculum on topics related to all aspects of Computer Hardware and Software with an emphasis on practical learning. The course structure is up-to-date and includes courses on nascent topics to equip our students with the latest developments in Computer Science and Engineering.</a:t>
            </a:r>
          </a:p>
          <a:p>
            <a:r>
              <a:rPr lang="en-US" sz="2000" dirty="0"/>
              <a:t>It has consistently fulfilled its role of producing Computer Engineers ready to meet the demands of the IT world. The department has always attracted the best of engineering girl aspirants from all over the </a:t>
            </a:r>
            <a:r>
              <a:rPr lang="en-US" sz="2000" dirty="0" err="1"/>
              <a:t>Rayalaseema</a:t>
            </a:r>
            <a:r>
              <a:rPr lang="en-US" sz="2000" dirty="0"/>
              <a:t> Region of Andhra Pradesh. </a:t>
            </a:r>
          </a:p>
          <a:p>
            <a:pPr>
              <a:buNone/>
            </a:pPr>
            <a:endParaRPr lang="en-US" sz="1200" dirty="0"/>
          </a:p>
        </p:txBody>
      </p:sp>
      <p:sp>
        <p:nvSpPr>
          <p:cNvPr id="5" name="Rounded Rectangle 4"/>
          <p:cNvSpPr/>
          <p:nvPr/>
        </p:nvSpPr>
        <p:spPr>
          <a:xfrm>
            <a:off x="0" y="6286520"/>
            <a:ext cx="9144000" cy="571480"/>
          </a:xfrm>
          <a:prstGeom prst="round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dirty="0">
              <a:solidFill>
                <a:schemeClr val="tx1"/>
              </a:solidFill>
              <a:latin typeface="Algerian" pitchFamily="82" charset="0"/>
            </a:endParaRPr>
          </a:p>
          <a:p>
            <a:pPr algn="ctr"/>
            <a:r>
              <a:rPr lang="en-US" b="1" dirty="0">
                <a:solidFill>
                  <a:schemeClr val="tx1"/>
                </a:solidFill>
                <a:latin typeface="Algerian" pitchFamily="82" charset="0"/>
              </a:rPr>
              <a:t>GOVERNMENT POLYTECHNIC FOR WOMEN, KADAPA</a:t>
            </a:r>
          </a:p>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duotone>
              <a:schemeClr val="accent1">
                <a:shade val="45000"/>
                <a:satMod val="135000"/>
              </a:schemeClr>
              <a:prstClr val="white"/>
            </a:duotone>
            <a:lum bright="26000"/>
          </a:blip>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457200" y="704088"/>
            <a:ext cx="8229600" cy="724648"/>
          </a:xfrm>
        </p:spPr>
        <p:txBody>
          <a:bodyPr>
            <a:noAutofit/>
          </a:bodyPr>
          <a:lstStyle/>
          <a:p>
            <a:pPr algn="ctr"/>
            <a:r>
              <a:rPr lang="en-US" sz="3200" dirty="0">
                <a:solidFill>
                  <a:schemeClr val="tx1"/>
                </a:solidFill>
                <a:latin typeface="Algerian" pitchFamily="82" charset="0"/>
              </a:rPr>
              <a:t>PROGRAM EDUCATIONAL OUTCOMES(</a:t>
            </a:r>
            <a:r>
              <a:rPr lang="en-US" sz="3200" dirty="0" err="1">
                <a:solidFill>
                  <a:schemeClr val="tx1"/>
                </a:solidFill>
                <a:latin typeface="Algerian" pitchFamily="82" charset="0"/>
              </a:rPr>
              <a:t>peos</a:t>
            </a:r>
            <a:r>
              <a:rPr lang="en-US" sz="3200" dirty="0">
                <a:solidFill>
                  <a:schemeClr val="tx1"/>
                </a:solidFill>
                <a:latin typeface="Algerian" pitchFamily="82" charset="0"/>
              </a:rPr>
              <a:t>)</a:t>
            </a:r>
          </a:p>
        </p:txBody>
      </p:sp>
      <p:graphicFrame>
        <p:nvGraphicFramePr>
          <p:cNvPr id="4" name="Content Placeholder 3"/>
          <p:cNvGraphicFramePr>
            <a:graphicFrameLocks noGrp="1"/>
          </p:cNvGraphicFramePr>
          <p:nvPr>
            <p:ph idx="1"/>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ed Rectangle 4"/>
          <p:cNvSpPr/>
          <p:nvPr/>
        </p:nvSpPr>
        <p:spPr>
          <a:xfrm>
            <a:off x="0" y="6357958"/>
            <a:ext cx="9144000" cy="500042"/>
          </a:xfrm>
          <a:prstGeom prst="round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 name="TextBox 5"/>
          <p:cNvSpPr txBox="1"/>
          <p:nvPr/>
        </p:nvSpPr>
        <p:spPr>
          <a:xfrm>
            <a:off x="357158" y="6429396"/>
            <a:ext cx="7429552" cy="369332"/>
          </a:xfrm>
          <a:prstGeom prst="rect">
            <a:avLst/>
          </a:prstGeom>
          <a:noFill/>
        </p:spPr>
        <p:txBody>
          <a:bodyPr wrap="square" rtlCol="0">
            <a:spAutoFit/>
          </a:bodyPr>
          <a:lstStyle/>
          <a:p>
            <a:pPr algn="ctr"/>
            <a:r>
              <a:rPr lang="en-US" b="1" dirty="0">
                <a:latin typeface="Algerian" pitchFamily="82" charset="0"/>
              </a:rPr>
              <a:t>GOVERNMENT POLYTECHNIC FOR WOMEN, KADAPA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duotone>
              <a:schemeClr val="accent1">
                <a:shade val="45000"/>
                <a:satMod val="135000"/>
              </a:schemeClr>
              <a:prstClr val="white"/>
            </a:duotone>
            <a:lum bright="26000"/>
          </a:blip>
          <a:srcRect/>
          <a:stretch>
            <a:fillRect/>
          </a:stretch>
        </p:blipFill>
        <p:spPr bwMode="auto">
          <a:xfrm>
            <a:off x="0" y="0"/>
            <a:ext cx="9144000" cy="6858000"/>
          </a:xfrm>
          <a:prstGeom prst="rect">
            <a:avLst/>
          </a:prstGeom>
          <a:noFill/>
          <a:ln w="9525">
            <a:noFill/>
            <a:miter lim="800000"/>
            <a:headEnd/>
            <a:tailEnd/>
          </a:ln>
          <a:effectLst/>
        </p:spPr>
      </p:pic>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Diagram 2"/>
          <p:cNvGraphicFramePr/>
          <p:nvPr/>
        </p:nvGraphicFramePr>
        <p:xfrm>
          <a:off x="714348" y="1571612"/>
          <a:ext cx="7929618"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p:cNvSpPr/>
          <p:nvPr/>
        </p:nvSpPr>
        <p:spPr>
          <a:xfrm>
            <a:off x="0" y="6357958"/>
            <a:ext cx="9144000" cy="500042"/>
          </a:xfrm>
          <a:prstGeom prst="round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dirty="0">
              <a:solidFill>
                <a:schemeClr val="tx1"/>
              </a:solidFill>
              <a:latin typeface="Algerian" pitchFamily="82" charset="0"/>
            </a:endParaRPr>
          </a:p>
          <a:p>
            <a:pPr algn="ctr"/>
            <a:r>
              <a:rPr lang="en-US" b="1" dirty="0">
                <a:solidFill>
                  <a:schemeClr val="tx1"/>
                </a:solidFill>
                <a:latin typeface="Algerian" pitchFamily="82" charset="0"/>
              </a:rPr>
              <a:t>GOVERNMENT POLYTECHNIC FOR WOMEN, KADAPA</a:t>
            </a:r>
          </a:p>
          <a:p>
            <a:pPr algn="ct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duotone>
              <a:schemeClr val="accent1">
                <a:shade val="45000"/>
                <a:satMod val="135000"/>
              </a:schemeClr>
              <a:prstClr val="white"/>
            </a:duotone>
            <a:lum bright="26000"/>
          </a:blip>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571472" y="571480"/>
            <a:ext cx="2212848" cy="394616"/>
          </a:xfrm>
        </p:spPr>
        <p:txBody>
          <a:bodyPr>
            <a:normAutofit fontScale="90000"/>
          </a:bodyPr>
          <a:lstStyle/>
          <a:p>
            <a:r>
              <a:rPr lang="en-US" sz="2400" dirty="0">
                <a:solidFill>
                  <a:schemeClr val="tx1"/>
                </a:solidFill>
                <a:latin typeface="Algerian" pitchFamily="82" charset="0"/>
              </a:rPr>
              <a:t>MESSAGE</a:t>
            </a:r>
          </a:p>
        </p:txBody>
      </p:sp>
      <p:sp>
        <p:nvSpPr>
          <p:cNvPr id="3" name="Text Placeholder 2"/>
          <p:cNvSpPr>
            <a:spLocks noGrp="1"/>
          </p:cNvSpPr>
          <p:nvPr>
            <p:ph type="body" sz="half" idx="2"/>
          </p:nvPr>
        </p:nvSpPr>
        <p:spPr>
          <a:xfrm>
            <a:off x="428596" y="2428868"/>
            <a:ext cx="7000924" cy="1285884"/>
          </a:xfrm>
        </p:spPr>
        <p:txBody>
          <a:bodyPr>
            <a:noAutofit/>
          </a:bodyPr>
          <a:lstStyle/>
          <a:p>
            <a:r>
              <a:rPr lang="en-US" sz="2400" dirty="0"/>
              <a:t>It gives me immense pleasure to pen a few words as prologue to the half yearly technical magazine COMPUTECHIE exclusively meant for churning out the latent writing talent which bears immense potentially of sharpening the students skills as part of their overall personality development .I congratulate all the contributors for bringing out such a beautiful magazine.</a:t>
            </a:r>
          </a:p>
        </p:txBody>
      </p:sp>
      <p:pic>
        <p:nvPicPr>
          <p:cNvPr id="7" name="Picture Placeholder 6" descr="PRINCIPLE.png"/>
          <p:cNvPicPr>
            <a:picLocks noGrp="1" noChangeAspect="1"/>
          </p:cNvPicPr>
          <p:nvPr>
            <p:ph type="pic" idx="1"/>
          </p:nvPr>
        </p:nvPicPr>
        <p:blipFill>
          <a:blip r:embed="rId3"/>
          <a:srcRect/>
          <a:stretch>
            <a:fillRect/>
          </a:stretch>
        </p:blipFill>
        <p:spPr>
          <a:xfrm>
            <a:off x="6357950" y="534652"/>
            <a:ext cx="2088636" cy="17513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Rounded Rectangle 4"/>
          <p:cNvSpPr/>
          <p:nvPr/>
        </p:nvSpPr>
        <p:spPr>
          <a:xfrm>
            <a:off x="500034" y="1071546"/>
            <a:ext cx="3143272" cy="5715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PRINCIPAL’s MESSAGE</a:t>
            </a:r>
          </a:p>
        </p:txBody>
      </p:sp>
      <p:sp>
        <p:nvSpPr>
          <p:cNvPr id="6" name="Rounded Rectangle 5"/>
          <p:cNvSpPr/>
          <p:nvPr/>
        </p:nvSpPr>
        <p:spPr>
          <a:xfrm>
            <a:off x="642910" y="1857364"/>
            <a:ext cx="4857784" cy="5715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Smt</a:t>
            </a:r>
            <a:r>
              <a:rPr lang="en-US" b="1" dirty="0">
                <a:solidFill>
                  <a:schemeClr val="tx1"/>
                </a:solidFill>
              </a:rPr>
              <a:t> . C.H.JYOTHI, </a:t>
            </a:r>
          </a:p>
          <a:p>
            <a:pPr algn="ctr"/>
            <a:r>
              <a:rPr lang="en-US" b="1" dirty="0">
                <a:solidFill>
                  <a:schemeClr val="tx1"/>
                </a:solidFill>
              </a:rPr>
              <a:t>M .Tech</a:t>
            </a:r>
          </a:p>
        </p:txBody>
      </p:sp>
      <p:pic>
        <p:nvPicPr>
          <p:cNvPr id="8" name="Picture Placeholder 6" descr="PRINCIPLE.png"/>
          <p:cNvPicPr>
            <a:picLocks noChangeAspect="1"/>
          </p:cNvPicPr>
          <p:nvPr/>
        </p:nvPicPr>
        <p:blipFill>
          <a:blip r:embed="rId3"/>
          <a:srcRect/>
          <a:stretch>
            <a:fillRect/>
          </a:stretch>
        </p:blipFill>
        <p:spPr>
          <a:xfrm>
            <a:off x="6357950" y="571480"/>
            <a:ext cx="2088636" cy="1751340"/>
          </a:xfrm>
          <a:prstGeom prst="round2DiagRect">
            <a:avLst>
              <a:gd name="adj1" fmla="val 16667"/>
              <a:gd name="adj2" fmla="val 0"/>
            </a:avLst>
          </a:prstGeom>
          <a:solidFill>
            <a:schemeClr val="bg2"/>
          </a:solidFill>
          <a:ln w="88900" cap="sq">
            <a:solidFill>
              <a:srgbClr val="FFFFFF"/>
            </a:solidFill>
            <a:miter lim="800000"/>
          </a:ln>
          <a:effectLst>
            <a:outerShdw blurRad="254000" algn="tl" rotWithShape="0">
              <a:srgbClr val="000000">
                <a:alpha val="43000"/>
              </a:srgbClr>
            </a:outerShdw>
          </a:effectLst>
        </p:spPr>
      </p:pic>
      <p:sp>
        <p:nvSpPr>
          <p:cNvPr id="10" name="Rectangle 9"/>
          <p:cNvSpPr/>
          <p:nvPr/>
        </p:nvSpPr>
        <p:spPr>
          <a:xfrm>
            <a:off x="1785918" y="6488668"/>
            <a:ext cx="5857916" cy="369332"/>
          </a:xfrm>
          <a:prstGeom prst="rect">
            <a:avLst/>
          </a:prstGeom>
        </p:spPr>
        <p:txBody>
          <a:bodyPr wrap="square">
            <a:spAutoFit/>
          </a:bodyPr>
          <a:lstStyle/>
          <a:p>
            <a:pPr algn="ctr"/>
            <a:r>
              <a:rPr lang="en-US" b="1" dirty="0">
                <a:latin typeface="Algerian" pitchFamily="82" charset="0"/>
              </a:rPr>
              <a:t>GOVERNMENT POLYTECHNIC FOR WOMEN, KADAPA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duotone>
              <a:schemeClr val="accent1">
                <a:shade val="45000"/>
                <a:satMod val="135000"/>
              </a:schemeClr>
              <a:prstClr val="white"/>
            </a:duotone>
            <a:lum bright="26000"/>
          </a:blip>
          <a:srcRect/>
          <a:stretch>
            <a:fillRect/>
          </a:stretch>
        </p:blipFill>
        <p:spPr bwMode="auto">
          <a:xfrm>
            <a:off x="-142908" y="0"/>
            <a:ext cx="9286908" cy="7215166"/>
          </a:xfrm>
          <a:prstGeom prst="rect">
            <a:avLst/>
          </a:prstGeom>
          <a:noFill/>
          <a:ln w="9525">
            <a:noFill/>
            <a:miter lim="800000"/>
            <a:headEnd/>
            <a:tailEnd/>
          </a:ln>
          <a:effectLst/>
        </p:spPr>
      </p:pic>
      <p:sp>
        <p:nvSpPr>
          <p:cNvPr id="2" name="Title 1"/>
          <p:cNvSpPr>
            <a:spLocks noGrp="1"/>
          </p:cNvSpPr>
          <p:nvPr>
            <p:ph type="title"/>
          </p:nvPr>
        </p:nvSpPr>
        <p:spPr>
          <a:xfrm>
            <a:off x="642910" y="714356"/>
            <a:ext cx="2212848" cy="466054"/>
          </a:xfrm>
        </p:spPr>
        <p:txBody>
          <a:bodyPr>
            <a:normAutofit/>
          </a:bodyPr>
          <a:lstStyle/>
          <a:p>
            <a:r>
              <a:rPr lang="en-US" sz="1800" dirty="0">
                <a:solidFill>
                  <a:schemeClr val="tx1"/>
                </a:solidFill>
                <a:latin typeface="+mn-lt"/>
              </a:rPr>
              <a:t>HOD’S  MESSAGE</a:t>
            </a:r>
          </a:p>
        </p:txBody>
      </p:sp>
      <p:sp>
        <p:nvSpPr>
          <p:cNvPr id="3" name="Text Placeholder 2"/>
          <p:cNvSpPr>
            <a:spLocks noGrp="1"/>
          </p:cNvSpPr>
          <p:nvPr>
            <p:ph type="body" sz="half" idx="2"/>
          </p:nvPr>
        </p:nvSpPr>
        <p:spPr>
          <a:xfrm>
            <a:off x="642910" y="2786058"/>
            <a:ext cx="8248680" cy="2314728"/>
          </a:xfrm>
        </p:spPr>
        <p:txBody>
          <a:bodyPr>
            <a:noAutofit/>
          </a:bodyPr>
          <a:lstStyle/>
          <a:p>
            <a:r>
              <a:rPr lang="en-US" sz="2400" dirty="0"/>
              <a:t>It is a occasion of great pride and satisfaction for the department of CME, GPW  to bring out the issue of the half yearly of the Technical magazine COMPUTECHIE. It gives me immense pleasure to note that the response to the magazine has been overwhelming .The wide  spectrum of articles gives us a sense of pride that our students and faculty possess creative potential and original thinking in ample measures. Each article is entertaining interesting and absorbing .I applaud the contributors for their stimulated thoughts and varied hues in articles contributed by them.</a:t>
            </a:r>
          </a:p>
        </p:txBody>
      </p:sp>
      <p:sp>
        <p:nvSpPr>
          <p:cNvPr id="6" name="Rounded Rectangle 5"/>
          <p:cNvSpPr/>
          <p:nvPr/>
        </p:nvSpPr>
        <p:spPr>
          <a:xfrm>
            <a:off x="0" y="1357298"/>
            <a:ext cx="5000660" cy="5715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Smt. K. SUDHARANI  </a:t>
            </a:r>
            <a:r>
              <a:rPr lang="en-US" sz="1600" b="1" dirty="0" err="1">
                <a:solidFill>
                  <a:schemeClr val="tx1"/>
                </a:solidFill>
              </a:rPr>
              <a:t>M.tech</a:t>
            </a:r>
            <a:endParaRPr lang="en-US" sz="1600" b="1" dirty="0">
              <a:solidFill>
                <a:schemeClr val="tx1"/>
              </a:solidFill>
            </a:endParaRPr>
          </a:p>
        </p:txBody>
      </p:sp>
      <p:pic>
        <p:nvPicPr>
          <p:cNvPr id="9" name="Picture 8" descr="ksr.jpg"/>
          <p:cNvPicPr>
            <a:picLocks noChangeAspect="1"/>
          </p:cNvPicPr>
          <p:nvPr/>
        </p:nvPicPr>
        <p:blipFill>
          <a:blip r:embed="rId3"/>
          <a:stretch>
            <a:fillRect/>
          </a:stretch>
        </p:blipFill>
        <p:spPr>
          <a:xfrm>
            <a:off x="5786446" y="571480"/>
            <a:ext cx="1928826" cy="16430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Rectangle 6"/>
          <p:cNvSpPr/>
          <p:nvPr/>
        </p:nvSpPr>
        <p:spPr>
          <a:xfrm>
            <a:off x="1428728" y="6858000"/>
            <a:ext cx="6072230" cy="369332"/>
          </a:xfrm>
          <a:prstGeom prst="rect">
            <a:avLst/>
          </a:prstGeom>
        </p:spPr>
        <p:txBody>
          <a:bodyPr wrap="square">
            <a:spAutoFit/>
          </a:bodyPr>
          <a:lstStyle/>
          <a:p>
            <a:pPr algn="ctr"/>
            <a:r>
              <a:rPr lang="en-US" b="1" dirty="0">
                <a:latin typeface="Algerian" pitchFamily="82" charset="0"/>
              </a:rPr>
              <a:t>GOVERNMENT POLYTECHNIC FOR WOMEN, KADAPA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duotone>
              <a:schemeClr val="accent1">
                <a:shade val="45000"/>
                <a:satMod val="135000"/>
              </a:schemeClr>
              <a:prstClr val="white"/>
            </a:duotone>
            <a:lum bright="26000"/>
          </a:blip>
          <a:srcRect/>
          <a:stretch>
            <a:fillRect/>
          </a:stretch>
        </p:blipFill>
        <p:spPr bwMode="auto">
          <a:xfrm>
            <a:off x="-214346" y="0"/>
            <a:ext cx="9358346" cy="6858000"/>
          </a:xfrm>
          <a:prstGeom prst="rect">
            <a:avLst/>
          </a:prstGeom>
          <a:noFill/>
          <a:ln w="9525">
            <a:noFill/>
            <a:miter lim="800000"/>
            <a:headEnd/>
            <a:tailEnd/>
          </a:ln>
          <a:effectLst/>
        </p:spPr>
      </p:pic>
      <p:sp>
        <p:nvSpPr>
          <p:cNvPr id="2" name="Title 1"/>
          <p:cNvSpPr>
            <a:spLocks noGrp="1"/>
          </p:cNvSpPr>
          <p:nvPr>
            <p:ph type="title"/>
          </p:nvPr>
        </p:nvSpPr>
        <p:spPr>
          <a:xfrm>
            <a:off x="500034" y="0"/>
            <a:ext cx="8305800" cy="500066"/>
          </a:xfrm>
        </p:spPr>
        <p:txBody>
          <a:bodyPr>
            <a:noAutofit/>
          </a:bodyPr>
          <a:lstStyle/>
          <a:p>
            <a:pPr algn="ctr"/>
            <a:r>
              <a:rPr lang="en-US" sz="3200" u="sng" dirty="0">
                <a:solidFill>
                  <a:schemeClr val="tx1"/>
                </a:solidFill>
                <a:latin typeface="Bell MT" pitchFamily="18" charset="0"/>
              </a:rPr>
              <a:t>EDITORIAL TEAM</a:t>
            </a:r>
          </a:p>
        </p:txBody>
      </p:sp>
      <p:sp>
        <p:nvSpPr>
          <p:cNvPr id="3" name="Rounded Rectangle 2"/>
          <p:cNvSpPr/>
          <p:nvPr/>
        </p:nvSpPr>
        <p:spPr>
          <a:xfrm>
            <a:off x="0" y="6357958"/>
            <a:ext cx="9144000" cy="5000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71670" y="500042"/>
            <a:ext cx="4429156" cy="42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Faculty</a:t>
            </a:r>
          </a:p>
        </p:txBody>
      </p:sp>
      <p:sp>
        <p:nvSpPr>
          <p:cNvPr id="11" name="Rectangle 10"/>
          <p:cNvSpPr/>
          <p:nvPr/>
        </p:nvSpPr>
        <p:spPr>
          <a:xfrm>
            <a:off x="571472" y="1643050"/>
            <a:ext cx="4857784" cy="1357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8" name="Oval 7"/>
          <p:cNvSpPr/>
          <p:nvPr/>
        </p:nvSpPr>
        <p:spPr>
          <a:xfrm>
            <a:off x="285720" y="2357430"/>
            <a:ext cx="4500594" cy="10715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4282" y="2500306"/>
            <a:ext cx="4000528"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57158" y="2500306"/>
            <a:ext cx="3714776" cy="369332"/>
          </a:xfrm>
          <a:prstGeom prst="rect">
            <a:avLst/>
          </a:prstGeom>
          <a:noFill/>
        </p:spPr>
        <p:txBody>
          <a:bodyPr wrap="square" rtlCol="0">
            <a:spAutoFit/>
          </a:bodyPr>
          <a:lstStyle/>
          <a:p>
            <a:r>
              <a:rPr lang="en-IN" dirty="0"/>
              <a:t>Smt. U. </a:t>
            </a:r>
            <a:r>
              <a:rPr lang="en-IN" dirty="0" err="1"/>
              <a:t>Rajya</a:t>
            </a:r>
            <a:r>
              <a:rPr lang="en-IN" dirty="0"/>
              <a:t>  </a:t>
            </a:r>
            <a:r>
              <a:rPr lang="en-IN" dirty="0" err="1"/>
              <a:t>Lakshmi</a:t>
            </a:r>
            <a:r>
              <a:rPr lang="en-IN" dirty="0"/>
              <a:t> , SL/CME</a:t>
            </a:r>
            <a:endParaRPr lang="en-US" dirty="0"/>
          </a:p>
        </p:txBody>
      </p:sp>
      <p:sp>
        <p:nvSpPr>
          <p:cNvPr id="12" name="Rectangle 11"/>
          <p:cNvSpPr/>
          <p:nvPr/>
        </p:nvSpPr>
        <p:spPr>
          <a:xfrm>
            <a:off x="4572000" y="2500306"/>
            <a:ext cx="3929090"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714876" y="2428868"/>
            <a:ext cx="3571900" cy="369332"/>
          </a:xfrm>
          <a:prstGeom prst="rect">
            <a:avLst/>
          </a:prstGeom>
          <a:noFill/>
        </p:spPr>
        <p:txBody>
          <a:bodyPr wrap="square" rtlCol="0">
            <a:spAutoFit/>
          </a:bodyPr>
          <a:lstStyle/>
          <a:p>
            <a:r>
              <a:rPr lang="en-IN" dirty="0" err="1"/>
              <a:t>Dr.V</a:t>
            </a:r>
            <a:r>
              <a:rPr lang="en-IN" dirty="0"/>
              <a:t> . </a:t>
            </a:r>
            <a:r>
              <a:rPr lang="en-IN" dirty="0" err="1"/>
              <a:t>Hari</a:t>
            </a:r>
            <a:r>
              <a:rPr lang="en-IN" dirty="0"/>
              <a:t> Prasad  L/CME</a:t>
            </a:r>
            <a:endParaRPr lang="en-US" dirty="0"/>
          </a:p>
        </p:txBody>
      </p:sp>
      <p:sp>
        <p:nvSpPr>
          <p:cNvPr id="14" name="Rounded Rectangle 13"/>
          <p:cNvSpPr/>
          <p:nvPr/>
        </p:nvSpPr>
        <p:spPr>
          <a:xfrm>
            <a:off x="1285852" y="3214686"/>
            <a:ext cx="2000264" cy="428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14744" y="2928934"/>
            <a:ext cx="1428760" cy="646331"/>
          </a:xfrm>
          <a:prstGeom prst="rect">
            <a:avLst/>
          </a:prstGeom>
          <a:noFill/>
        </p:spPr>
        <p:txBody>
          <a:bodyPr wrap="square" rtlCol="0">
            <a:spAutoFit/>
          </a:bodyPr>
          <a:lstStyle/>
          <a:p>
            <a:r>
              <a:rPr lang="en-IN" b="1" dirty="0"/>
              <a:t>STUDENTS</a:t>
            </a:r>
          </a:p>
          <a:p>
            <a:endParaRPr lang="en-US" dirty="0"/>
          </a:p>
        </p:txBody>
      </p:sp>
      <p:sp>
        <p:nvSpPr>
          <p:cNvPr id="16" name="Rounded Rectangle 15"/>
          <p:cNvSpPr/>
          <p:nvPr/>
        </p:nvSpPr>
        <p:spPr>
          <a:xfrm>
            <a:off x="4786314" y="4643446"/>
            <a:ext cx="3857652" cy="3571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29190" y="4643446"/>
            <a:ext cx="3429024" cy="369332"/>
          </a:xfrm>
          <a:prstGeom prst="rect">
            <a:avLst/>
          </a:prstGeom>
          <a:noFill/>
        </p:spPr>
        <p:txBody>
          <a:bodyPr wrap="square" rtlCol="0">
            <a:spAutoFit/>
          </a:bodyPr>
          <a:lstStyle/>
          <a:p>
            <a:r>
              <a:rPr lang="en-IN" dirty="0"/>
              <a:t>K. </a:t>
            </a:r>
            <a:r>
              <a:rPr lang="en-IN" dirty="0" err="1"/>
              <a:t>Sunanda</a:t>
            </a:r>
            <a:r>
              <a:rPr lang="en-IN" dirty="0"/>
              <a:t> ,DCME,II year</a:t>
            </a:r>
            <a:endParaRPr lang="en-US" dirty="0"/>
          </a:p>
        </p:txBody>
      </p:sp>
      <p:sp>
        <p:nvSpPr>
          <p:cNvPr id="18" name="Rounded Rectangle 17"/>
          <p:cNvSpPr/>
          <p:nvPr/>
        </p:nvSpPr>
        <p:spPr>
          <a:xfrm>
            <a:off x="357158" y="4572008"/>
            <a:ext cx="3786214" cy="3571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57158" y="4572008"/>
            <a:ext cx="3714776" cy="369332"/>
          </a:xfrm>
          <a:prstGeom prst="rect">
            <a:avLst/>
          </a:prstGeom>
          <a:noFill/>
        </p:spPr>
        <p:txBody>
          <a:bodyPr wrap="square" rtlCol="0">
            <a:spAutoFit/>
          </a:bodyPr>
          <a:lstStyle/>
          <a:p>
            <a:r>
              <a:rPr lang="en-IN" dirty="0"/>
              <a:t>K. V. </a:t>
            </a:r>
            <a:r>
              <a:rPr lang="en-IN" dirty="0" err="1"/>
              <a:t>Sushma</a:t>
            </a:r>
            <a:r>
              <a:rPr lang="en-IN" dirty="0"/>
              <a:t> Reddy, DCME,II year</a:t>
            </a:r>
            <a:endParaRPr lang="en-US" dirty="0"/>
          </a:p>
        </p:txBody>
      </p:sp>
      <p:sp>
        <p:nvSpPr>
          <p:cNvPr id="20" name="Rounded Rectangle 19"/>
          <p:cNvSpPr/>
          <p:nvPr/>
        </p:nvSpPr>
        <p:spPr>
          <a:xfrm>
            <a:off x="2571736" y="6500786"/>
            <a:ext cx="3714776" cy="3572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643174" y="6488668"/>
            <a:ext cx="3643338" cy="369332"/>
          </a:xfrm>
          <a:prstGeom prst="rect">
            <a:avLst/>
          </a:prstGeom>
          <a:noFill/>
        </p:spPr>
        <p:txBody>
          <a:bodyPr wrap="square" rtlCol="0">
            <a:spAutoFit/>
          </a:bodyPr>
          <a:lstStyle/>
          <a:p>
            <a:r>
              <a:rPr lang="en-IN" dirty="0"/>
              <a:t>K. </a:t>
            </a:r>
            <a:r>
              <a:rPr lang="en-IN" dirty="0" err="1"/>
              <a:t>Bhuvana</a:t>
            </a:r>
            <a:r>
              <a:rPr lang="en-IN" dirty="0"/>
              <a:t> </a:t>
            </a:r>
            <a:r>
              <a:rPr lang="en-IN" dirty="0" err="1"/>
              <a:t>Manasa</a:t>
            </a:r>
            <a:r>
              <a:rPr lang="en-IN" dirty="0"/>
              <a:t> ,DCME ,II year</a:t>
            </a:r>
            <a:endParaRPr lang="en-US" dirty="0"/>
          </a:p>
        </p:txBody>
      </p:sp>
      <p:pic>
        <p:nvPicPr>
          <p:cNvPr id="9217" name="Picture 1"/>
          <p:cNvPicPr>
            <a:picLocks noChangeAspect="1" noChangeArrowheads="1"/>
          </p:cNvPicPr>
          <p:nvPr/>
        </p:nvPicPr>
        <p:blipFill>
          <a:blip r:embed="rId3" cstate="print"/>
          <a:srcRect/>
          <a:stretch>
            <a:fillRect/>
          </a:stretch>
        </p:blipFill>
        <p:spPr bwMode="auto">
          <a:xfrm>
            <a:off x="1571604" y="3000372"/>
            <a:ext cx="1409692" cy="1500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219" name="Picture 3"/>
          <p:cNvPicPr>
            <a:picLocks noChangeAspect="1" noChangeArrowheads="1"/>
          </p:cNvPicPr>
          <p:nvPr/>
        </p:nvPicPr>
        <p:blipFill>
          <a:blip r:embed="rId4" cstate="print"/>
          <a:srcRect/>
          <a:stretch>
            <a:fillRect/>
          </a:stretch>
        </p:blipFill>
        <p:spPr bwMode="auto">
          <a:xfrm>
            <a:off x="6429388" y="3000372"/>
            <a:ext cx="1142996" cy="15819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descr="WhatsApp Image 2023-11-25 at 2.00.33 PM.jpeg"/>
          <p:cNvPicPr/>
          <p:nvPr/>
        </p:nvPicPr>
        <p:blipFill>
          <a:blip r:embed="rId5" cstate="print"/>
          <a:stretch>
            <a:fillRect/>
          </a:stretch>
        </p:blipFill>
        <p:spPr>
          <a:xfrm>
            <a:off x="5643570" y="785794"/>
            <a:ext cx="1533525" cy="1485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14414" y="785794"/>
            <a:ext cx="1543050" cy="152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222" name="Picture 6"/>
          <p:cNvPicPr>
            <a:picLocks noChangeAspect="1" noChangeArrowheads="1"/>
          </p:cNvPicPr>
          <p:nvPr/>
        </p:nvPicPr>
        <p:blipFill>
          <a:blip r:embed="rId8" cstate="print"/>
          <a:srcRect/>
          <a:stretch>
            <a:fillRect/>
          </a:stretch>
        </p:blipFill>
        <p:spPr bwMode="auto">
          <a:xfrm rot="16200000">
            <a:off x="3081341" y="5062536"/>
            <a:ext cx="2071678" cy="1519249"/>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dvantages and disadvantages of Blockchain | BBVA Suiza"/>
          <p:cNvPicPr>
            <a:picLocks noChangeAspect="1" noChangeArrowheads="1"/>
          </p:cNvPicPr>
          <p:nvPr/>
        </p:nvPicPr>
        <p:blipFill>
          <a:blip r:embed="rId2">
            <a:duotone>
              <a:schemeClr val="accent1">
                <a:shade val="45000"/>
                <a:satMod val="135000"/>
              </a:schemeClr>
              <a:prstClr val="white"/>
            </a:duotone>
            <a:lum bright="10000"/>
          </a:blip>
          <a:srcRect/>
          <a:stretch>
            <a:fillRect/>
          </a:stretch>
        </p:blipFill>
        <p:spPr bwMode="auto">
          <a:xfrm>
            <a:off x="0" y="1"/>
            <a:ext cx="9144000" cy="6857999"/>
          </a:xfrm>
          <a:prstGeom prst="rect">
            <a:avLst/>
          </a:prstGeom>
          <a:noFill/>
        </p:spPr>
      </p:pic>
      <p:sp>
        <p:nvSpPr>
          <p:cNvPr id="2" name="Title 1"/>
          <p:cNvSpPr>
            <a:spLocks noGrp="1"/>
          </p:cNvSpPr>
          <p:nvPr>
            <p:ph type="title"/>
          </p:nvPr>
        </p:nvSpPr>
        <p:spPr>
          <a:xfrm>
            <a:off x="357158" y="357166"/>
            <a:ext cx="2212848" cy="394616"/>
          </a:xfrm>
          <a:ln>
            <a:noFill/>
          </a:ln>
        </p:spPr>
        <p:txBody>
          <a:bodyPr>
            <a:normAutofit/>
          </a:bodyPr>
          <a:lstStyle/>
          <a:p>
            <a:r>
              <a:rPr lang="en-US" sz="1800" dirty="0">
                <a:ln w="12700">
                  <a:solidFill>
                    <a:schemeClr val="tx1"/>
                  </a:solidFill>
                  <a:prstDash val="solid"/>
                </a:ln>
                <a:solidFill>
                  <a:schemeClr val="tx1"/>
                </a:solidFill>
                <a:effectLst>
                  <a:outerShdw blurRad="41275" dist="20320" dir="1800000" algn="tl" rotWithShape="0">
                    <a:srgbClr val="000000">
                      <a:alpha val="40000"/>
                    </a:srgbClr>
                  </a:outerShdw>
                </a:effectLst>
                <a:latin typeface="Algerian" pitchFamily="82" charset="0"/>
              </a:rPr>
              <a:t>FACULTY ARTICLES</a:t>
            </a:r>
          </a:p>
        </p:txBody>
      </p:sp>
      <p:sp>
        <p:nvSpPr>
          <p:cNvPr id="3" name="Text Placeholder 2"/>
          <p:cNvSpPr>
            <a:spLocks noGrp="1"/>
          </p:cNvSpPr>
          <p:nvPr>
            <p:ph type="body" sz="half" idx="2"/>
          </p:nvPr>
        </p:nvSpPr>
        <p:spPr>
          <a:xfrm>
            <a:off x="285720" y="2000240"/>
            <a:ext cx="8429684" cy="4714908"/>
          </a:xfrm>
        </p:spPr>
        <p:txBody>
          <a:bodyPr>
            <a:normAutofit/>
          </a:bodyPr>
          <a:lstStyle/>
          <a:p>
            <a:r>
              <a:rPr lang="en-US" sz="1400" dirty="0" err="1"/>
              <a:t>Blockchain</a:t>
            </a:r>
            <a:r>
              <a:rPr lang="en-US" sz="1400" dirty="0"/>
              <a:t> is a decentralized and distributed digital ledger technology that records transactions across different computers or nodes. In a </a:t>
            </a:r>
            <a:r>
              <a:rPr lang="en-US" sz="1400" dirty="0" err="1"/>
              <a:t>blockchain</a:t>
            </a:r>
            <a:r>
              <a:rPr lang="en-US" sz="1400" dirty="0"/>
              <a:t>, each record of a transaction, also known as a block, is linked to the previous one through cryptographic hashes, forming a chain of blocks. This structure ensures the immutability and transparency of the data stored in the </a:t>
            </a:r>
            <a:r>
              <a:rPr lang="en-US" sz="1400" dirty="0" err="1"/>
              <a:t>blockchain</a:t>
            </a:r>
            <a:r>
              <a:rPr lang="en-US" sz="1400" dirty="0"/>
              <a:t>.</a:t>
            </a:r>
          </a:p>
          <a:p>
            <a:r>
              <a:rPr lang="en-US" sz="1400" dirty="0"/>
              <a:t>      Unlike traditional centralized systems, </a:t>
            </a:r>
            <a:r>
              <a:rPr lang="en-US" sz="1400" dirty="0" err="1"/>
              <a:t>blockchain</a:t>
            </a:r>
            <a:r>
              <a:rPr lang="en-US" sz="1400" dirty="0"/>
              <a:t> operates on a peer-to-peer network, allowing participants to validate and store transactions collectively, without the need for a central authority. This decentralized nature eliminates the need for trust in intermediaries and provides security against fraud and tampering.</a:t>
            </a:r>
          </a:p>
          <a:p>
            <a:r>
              <a:rPr lang="en-US" sz="1400" dirty="0"/>
              <a:t>     </a:t>
            </a:r>
            <a:r>
              <a:rPr lang="en-US" sz="1400" dirty="0" err="1"/>
              <a:t>Blockchain</a:t>
            </a:r>
            <a:r>
              <a:rPr lang="en-US" sz="1400" dirty="0"/>
              <a:t> technology brings several benefits such as increased security, transparency, and efficiency. Transactions recorded in a </a:t>
            </a:r>
            <a:r>
              <a:rPr lang="en-US" sz="1400" dirty="0" err="1"/>
              <a:t>blockchain</a:t>
            </a:r>
            <a:r>
              <a:rPr lang="en-US" sz="1400" dirty="0"/>
              <a:t> are permanent and cannot be altered, providing a reliable and tamper-proof record of digital assets, contracts, or other forms of data. The transparency of </a:t>
            </a:r>
            <a:r>
              <a:rPr lang="en-US" sz="1400" dirty="0" err="1"/>
              <a:t>blockchain</a:t>
            </a:r>
            <a:r>
              <a:rPr lang="en-US" sz="1400" dirty="0"/>
              <a:t> enables all participants to have access to the same information, reducing the risk of fraud or dispute.</a:t>
            </a:r>
          </a:p>
          <a:p>
            <a:r>
              <a:rPr lang="en-US" sz="1400" dirty="0"/>
              <a:t>      </a:t>
            </a:r>
            <a:r>
              <a:rPr lang="en-US" sz="1400" dirty="0" err="1"/>
              <a:t>Blockchain</a:t>
            </a:r>
            <a:r>
              <a:rPr lang="en-US" sz="1400" dirty="0"/>
              <a:t> is commonly associated with </a:t>
            </a:r>
            <a:r>
              <a:rPr lang="en-US" sz="1400" dirty="0" err="1"/>
              <a:t>cryptocurrencies</a:t>
            </a:r>
            <a:r>
              <a:rPr lang="en-US" sz="1400" dirty="0"/>
              <a:t> , like </a:t>
            </a:r>
            <a:r>
              <a:rPr lang="en-US" sz="1400" dirty="0" err="1"/>
              <a:t>Bitcoin</a:t>
            </a:r>
            <a:r>
              <a:rPr lang="en-US" sz="1400" dirty="0"/>
              <a:t> , as it was originally introduced as the underlying technology for digital currencies. However, its potential applications are much broader, ranging from supply chain management, smart contracts, identity verification, voting systems, and more.</a:t>
            </a:r>
          </a:p>
          <a:p>
            <a:r>
              <a:rPr lang="en-US" sz="1400" dirty="0"/>
              <a:t>    Overall, </a:t>
            </a:r>
            <a:r>
              <a:rPr lang="en-US" sz="1400" dirty="0" err="1"/>
              <a:t>blockchain</a:t>
            </a:r>
            <a:r>
              <a:rPr lang="en-US" sz="1400" dirty="0"/>
              <a:t> is a revolutionary technology that has the potential to transform multiple industries by enabling secure and transparent transactions and eliminating the need for intermediaries in various processes.</a:t>
            </a:r>
          </a:p>
          <a:p>
            <a:r>
              <a:rPr lang="en-US" sz="1400" dirty="0">
                <a:ea typeface="Calibri" pitchFamily="34" charset="0"/>
                <a:cs typeface="Calibri" pitchFamily="34" charset="0"/>
              </a:rPr>
              <a:t>VARIOUS APPLICATIONS OF BLOCKCHAIN TECHNOLOGY </a:t>
            </a:r>
            <a:r>
              <a:rPr lang="en-US" sz="1400" dirty="0">
                <a:latin typeface="Calibri" pitchFamily="34" charset="0"/>
                <a:ea typeface="Calibri" pitchFamily="34" charset="0"/>
                <a:cs typeface="Calibri" pitchFamily="34" charset="0"/>
              </a:rPr>
              <a:t>:   </a:t>
            </a:r>
            <a:r>
              <a:rPr lang="en-US" sz="1400" dirty="0" err="1"/>
              <a:t>Cryptocurrency</a:t>
            </a:r>
            <a:r>
              <a:rPr lang="en-US" sz="1400" dirty="0"/>
              <a:t> , Healthcare , Finance and banking , Real estate , Retail , Supply chain and logistics , Insurance ,Voting and governance.</a:t>
            </a:r>
          </a:p>
          <a:p>
            <a:endParaRPr lang="en-US" sz="1400" dirty="0">
              <a:latin typeface="Algerian" pitchFamily="82" charset="0"/>
            </a:endParaRPr>
          </a:p>
        </p:txBody>
      </p:sp>
      <p:sp>
        <p:nvSpPr>
          <p:cNvPr id="5" name="Rounded Rectangle 4"/>
          <p:cNvSpPr/>
          <p:nvPr/>
        </p:nvSpPr>
        <p:spPr>
          <a:xfrm>
            <a:off x="1500166" y="714356"/>
            <a:ext cx="5357850" cy="1071570"/>
          </a:xfrm>
          <a:prstGeom prst="round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BLOCKCHAIN </a:t>
            </a:r>
            <a:r>
              <a:rPr lang="en-US" b="1" dirty="0"/>
              <a:t>TECHNOLOGY</a:t>
            </a:r>
          </a:p>
        </p:txBody>
      </p:sp>
      <p:sp>
        <p:nvSpPr>
          <p:cNvPr id="6" name="Rectangle 5"/>
          <p:cNvSpPr/>
          <p:nvPr/>
        </p:nvSpPr>
        <p:spPr>
          <a:xfrm>
            <a:off x="1857356" y="6488668"/>
            <a:ext cx="5857916" cy="369332"/>
          </a:xfrm>
          <a:prstGeom prst="rect">
            <a:avLst/>
          </a:prstGeom>
        </p:spPr>
        <p:txBody>
          <a:bodyPr wrap="square">
            <a:spAutoFit/>
          </a:bodyPr>
          <a:lstStyle/>
          <a:p>
            <a:pPr algn="ctr"/>
            <a:r>
              <a:rPr lang="en-US" b="1" dirty="0">
                <a:latin typeface="Algerian" pitchFamily="82" charset="0"/>
              </a:rPr>
              <a:t>GOVERNMENT POLYTECHNIC FOR WOMEN, KADAPA</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Big Data Algoritm PowerPoint Templates</Template>
  <TotalTime>1426</TotalTime>
  <Words>2347</Words>
  <Application>Microsoft Office PowerPoint</Application>
  <PresentationFormat>On-screen Show (4:3)</PresentationFormat>
  <Paragraphs>120</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Algerian</vt:lpstr>
      <vt:lpstr>Arial Narrow</vt:lpstr>
      <vt:lpstr>Bell MT</vt:lpstr>
      <vt:lpstr>Calibri</vt:lpstr>
      <vt:lpstr>Cambria Math</vt:lpstr>
      <vt:lpstr>Constantia</vt:lpstr>
      <vt:lpstr>Wingdings</vt:lpstr>
      <vt:lpstr>Wingdings 2</vt:lpstr>
      <vt:lpstr>Flow</vt:lpstr>
      <vt:lpstr>Government polytechnic for women kadapa Approved by AICTE, New Delhi &amp;Affiliated to SBTET  AP</vt:lpstr>
      <vt:lpstr>Department vision</vt:lpstr>
      <vt:lpstr>ABOUT DEPARTMENT</vt:lpstr>
      <vt:lpstr>PROGRAM EDUCATIONAL OUTCOMES(peos)</vt:lpstr>
      <vt:lpstr>PowerPoint Presentation</vt:lpstr>
      <vt:lpstr>MESSAGE</vt:lpstr>
      <vt:lpstr>HOD’S  MESSAGE</vt:lpstr>
      <vt:lpstr>EDITORIAL TEAM</vt:lpstr>
      <vt:lpstr>FACULTY ARTICLES</vt:lpstr>
      <vt:lpstr>FACULTY ARTICLES</vt:lpstr>
      <vt:lpstr>Student’s  articles</vt:lpstr>
      <vt:lpstr>Student’s  articles</vt:lpstr>
      <vt:lpstr>DR.V.HARI PRASAD Receiving the Best State Teacher Award of 2022-23 from our Honourable Chief Minister Sri. Y.S.Jagan Mohan Reddy Garu and our Technical Education Department Commisioner Smt. C.Naga Rani Garu I.A.S</vt:lpstr>
      <vt:lpstr>ACTIVITIES IN DEPARTMEnt WEBINAR</vt:lpstr>
      <vt:lpstr>PowerPoint Presentation</vt:lpstr>
      <vt:lpstr>THANK YOU!</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vision</dc:title>
  <dc:creator>Eamcet 5</dc:creator>
  <cp:lastModifiedBy>DELL</cp:lastModifiedBy>
  <cp:revision>205</cp:revision>
  <dcterms:created xsi:type="dcterms:W3CDTF">2023-12-06T07:23:37Z</dcterms:created>
  <dcterms:modified xsi:type="dcterms:W3CDTF">2024-09-10T10:29:19Z</dcterms:modified>
</cp:coreProperties>
</file>